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8" r:id="rId2"/>
    <p:sldId id="259" r:id="rId3"/>
    <p:sldId id="301" r:id="rId4"/>
    <p:sldId id="302" r:id="rId5"/>
    <p:sldId id="401" r:id="rId6"/>
    <p:sldId id="524" r:id="rId7"/>
    <p:sldId id="525" r:id="rId8"/>
    <p:sldId id="526" r:id="rId9"/>
    <p:sldId id="527" r:id="rId10"/>
    <p:sldId id="528" r:id="rId11"/>
    <p:sldId id="529" r:id="rId12"/>
    <p:sldId id="530" r:id="rId13"/>
    <p:sldId id="531" r:id="rId14"/>
    <p:sldId id="532" r:id="rId15"/>
    <p:sldId id="533" r:id="rId16"/>
    <p:sldId id="534" r:id="rId17"/>
    <p:sldId id="535" r:id="rId18"/>
    <p:sldId id="536" r:id="rId19"/>
    <p:sldId id="537" r:id="rId20"/>
    <p:sldId id="538" r:id="rId21"/>
    <p:sldId id="539" r:id="rId22"/>
    <p:sldId id="540" r:id="rId23"/>
    <p:sldId id="541" r:id="rId24"/>
    <p:sldId id="542" r:id="rId25"/>
    <p:sldId id="543" r:id="rId26"/>
    <p:sldId id="544" r:id="rId27"/>
    <p:sldId id="264" r:id="rId28"/>
    <p:sldId id="407" r:id="rId29"/>
    <p:sldId id="561" r:id="rId30"/>
    <p:sldId id="562" r:id="rId31"/>
    <p:sldId id="563" r:id="rId32"/>
    <p:sldId id="564" r:id="rId33"/>
    <p:sldId id="565" r:id="rId34"/>
    <p:sldId id="566" r:id="rId35"/>
    <p:sldId id="567" r:id="rId36"/>
    <p:sldId id="568" r:id="rId37"/>
    <p:sldId id="569" r:id="rId38"/>
    <p:sldId id="570" r:id="rId39"/>
    <p:sldId id="571" r:id="rId40"/>
    <p:sldId id="572" r:id="rId41"/>
    <p:sldId id="573" r:id="rId42"/>
    <p:sldId id="574" r:id="rId43"/>
    <p:sldId id="575" r:id="rId44"/>
    <p:sldId id="576" r:id="rId45"/>
    <p:sldId id="577" r:id="rId46"/>
    <p:sldId id="578" r:id="rId47"/>
    <p:sldId id="579" r:id="rId48"/>
    <p:sldId id="580" r:id="rId49"/>
    <p:sldId id="581" r:id="rId50"/>
    <p:sldId id="582" r:id="rId51"/>
    <p:sldId id="583" r:id="rId52"/>
    <p:sldId id="584" r:id="rId53"/>
    <p:sldId id="585" r:id="rId54"/>
    <p:sldId id="586" r:id="rId55"/>
    <p:sldId id="587" r:id="rId56"/>
    <p:sldId id="588" r:id="rId57"/>
    <p:sldId id="589" r:id="rId58"/>
    <p:sldId id="590" r:id="rId59"/>
    <p:sldId id="592" r:id="rId60"/>
    <p:sldId id="593" r:id="rId61"/>
    <p:sldId id="591" r:id="rId62"/>
    <p:sldId id="594" r:id="rId63"/>
    <p:sldId id="597" r:id="rId64"/>
    <p:sldId id="595" r:id="rId65"/>
    <p:sldId id="596" r:id="rId66"/>
    <p:sldId id="598" r:id="rId67"/>
    <p:sldId id="599" r:id="rId68"/>
    <p:sldId id="560" r:id="rId69"/>
    <p:sldId id="600" r:id="rId70"/>
    <p:sldId id="601" r:id="rId71"/>
    <p:sldId id="391" r:id="rId72"/>
    <p:sldId id="280" r:id="rId73"/>
    <p:sldId id="522" r:id="rId74"/>
    <p:sldId id="523" r:id="rId7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47" d="100"/>
          <a:sy n="47" d="100"/>
        </p:scale>
        <p:origin x="77"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C" sz="1800" kern="1200" dirty="0"/>
            <a:t>Investigar sobre los patrones de arquitectura y el patrón MVC en la ingeniera de software para resolver problemas en el desarrollo de sistemas y aplicaciones, para esto realizar una práctica con el lenguaje de programación C# y ASP.NET.</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C" sz="1800" kern="1200" dirty="0"/>
            <a:t>Investigar sobre los patrones en la Ingeniería y desarrollo de Software, los tipos y categorías.</a:t>
          </a:r>
        </a:p>
        <a:p>
          <a:pPr>
            <a:lnSpc>
              <a:spcPct val="100000"/>
            </a:lnSpc>
          </a:pPr>
          <a:r>
            <a:rPr lang="es-EC" sz="1800" kern="1200" dirty="0"/>
            <a:t>Documentar todo el proceso de la parte práctica para usarlo como manual y guía en futuros proyectos.</a:t>
          </a:r>
        </a:p>
        <a:p>
          <a:pPr>
            <a:lnSpc>
              <a:spcPct val="100000"/>
            </a:lnSpc>
          </a:pPr>
          <a:r>
            <a:rPr lang="es-EC" sz="1800" kern="1200" dirty="0"/>
            <a:t>Realizar una práctica para la búsqueda y filtrado de datos en el que se use el patrón MVC.</a:t>
          </a: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2" custLinFactNeighborX="0" custLinFactNeighborY="-70036"/>
      <dgm:spPr/>
    </dgm:pt>
    <dgm:pt modelId="{EF3EB306-BCA3-4296-A73B-A62F39E9DF48}" type="pres">
      <dgm:prSet presAssocID="{5ABBEA2F-05EC-411F-8218-4910F8943ECA}" presName="iconRect" presStyleLbl="node1" presStyleIdx="0" presStyleCnt="2"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2" custScaleX="103519"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2" custLinFactNeighborX="0" custLinFactNeighborY="2963"/>
      <dgm:spPr/>
    </dgm:pt>
    <dgm:pt modelId="{36AB2EC3-1CDA-48AC-B302-ECAE9B4EFA69}" type="pres">
      <dgm:prSet presAssocID="{641D0B15-1DA1-45A1-8DFE-F4EB02E891AF}" presName="iconRect" presStyleLbl="node1" presStyleIdx="1" presStyleCnt="2" custLinFactNeighborY="481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2" custLinFactNeighborX="0" custLinFactNeighborY="296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9380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586273" y="456996"/>
          <a:ext cx="1065952" cy="106595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2135822" y="0"/>
          <a:ext cx="6040987" cy="193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115" tIns="205115" rIns="205115" bIns="205115" numCol="1" spcCol="1270" anchor="ctr" anchorCtr="0">
          <a:noAutofit/>
        </a:bodyPr>
        <a:lstStyle/>
        <a:p>
          <a:pPr marL="0" lvl="0" indent="0" algn="l" defTabSz="800100">
            <a:lnSpc>
              <a:spcPct val="100000"/>
            </a:lnSpc>
            <a:spcBef>
              <a:spcPct val="0"/>
            </a:spcBef>
            <a:spcAft>
              <a:spcPct val="35000"/>
            </a:spcAft>
            <a:buNone/>
          </a:pPr>
          <a:r>
            <a:rPr lang="es-EC" sz="1800" kern="1200" dirty="0"/>
            <a:t>Investigar sobre los patrones de arquitectura y el patrón MVC en la ingeniera de software para resolver problemas en el desarrollo de sistemas y aplicaciones, para esto realizar una práctica con el lenguaje de programación C# y ASP.NET.</a:t>
          </a:r>
          <a:endParaRPr lang="en-US" sz="1800" kern="1200" dirty="0">
            <a:solidFill>
              <a:schemeClr val="tx1"/>
            </a:solidFill>
            <a:latin typeface="+mn-lt"/>
            <a:ea typeface="+mn-ea"/>
            <a:cs typeface="+mn-cs"/>
          </a:endParaRPr>
        </a:p>
      </dsp:txBody>
      <dsp:txXfrm>
        <a:off x="2135822" y="0"/>
        <a:ext cx="6040987" cy="1938095"/>
      </dsp:txXfrm>
    </dsp:sp>
    <dsp:sp modelId="{C81997EB-978D-4304-B6DD-B5A7CA71AA95}">
      <dsp:nvSpPr>
        <dsp:cNvPr id="0" name=""/>
        <dsp:cNvSpPr/>
      </dsp:nvSpPr>
      <dsp:spPr>
        <a:xfrm>
          <a:off x="0" y="2204747"/>
          <a:ext cx="8269845" cy="19380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586273" y="2690107"/>
          <a:ext cx="1065952" cy="1065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2238500" y="2204747"/>
          <a:ext cx="5835631" cy="193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115" tIns="205115" rIns="205115" bIns="205115" numCol="1" spcCol="1270" anchor="ctr" anchorCtr="0">
          <a:noAutofit/>
        </a:bodyPr>
        <a:lstStyle/>
        <a:p>
          <a:pPr marL="0" lvl="0" indent="0" algn="l" defTabSz="800100">
            <a:lnSpc>
              <a:spcPct val="100000"/>
            </a:lnSpc>
            <a:spcBef>
              <a:spcPct val="0"/>
            </a:spcBef>
            <a:spcAft>
              <a:spcPct val="35000"/>
            </a:spcAft>
            <a:buNone/>
          </a:pPr>
          <a:r>
            <a:rPr lang="es-EC" sz="1800" kern="1200" dirty="0"/>
            <a:t>Investigar sobre los patrones en la Ingeniería y desarrollo de Software, los tipos y categorías.</a:t>
          </a:r>
        </a:p>
        <a:p>
          <a:pPr marL="0" lvl="0" indent="0" algn="l" defTabSz="800100">
            <a:lnSpc>
              <a:spcPct val="100000"/>
            </a:lnSpc>
            <a:spcBef>
              <a:spcPct val="0"/>
            </a:spcBef>
            <a:spcAft>
              <a:spcPct val="35000"/>
            </a:spcAft>
            <a:buNone/>
          </a:pPr>
          <a:r>
            <a:rPr lang="es-EC" sz="1800" kern="1200" dirty="0"/>
            <a:t>Documentar todo el proceso de la parte práctica para usarlo como manual y guía en futuros proyectos.</a:t>
          </a:r>
        </a:p>
        <a:p>
          <a:pPr marL="0" lvl="0" indent="0" algn="l" defTabSz="800100">
            <a:lnSpc>
              <a:spcPct val="100000"/>
            </a:lnSpc>
            <a:spcBef>
              <a:spcPct val="0"/>
            </a:spcBef>
            <a:spcAft>
              <a:spcPct val="35000"/>
            </a:spcAft>
            <a:buNone/>
          </a:pPr>
          <a:r>
            <a:rPr lang="es-EC" sz="1800" kern="1200" dirty="0"/>
            <a:t>Realizar una práctica para la búsqueda y filtrado de datos en el que se use el patrón MVC.</a:t>
          </a:r>
        </a:p>
      </dsp:txBody>
      <dsp:txXfrm>
        <a:off x="2238500" y="2204747"/>
        <a:ext cx="5835631" cy="19380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11/03/2023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3C38BF6F-5D13-49E3-B34F-51589BE3BF15}" type="slidenum">
              <a:rPr lang="es-ES" smtClean="0"/>
              <a:t>27</a:t>
            </a:fld>
            <a:endParaRPr lang="es-ES"/>
          </a:p>
        </p:txBody>
      </p:sp>
    </p:spTree>
    <p:extLst>
      <p:ext uri="{BB962C8B-B14F-4D97-AF65-F5344CB8AC3E}">
        <p14:creationId xmlns:p14="http://schemas.microsoft.com/office/powerpoint/2010/main" val="15700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11DF40A-DBC2-4751-936F-A1EF4526BFE1}" type="datetime1">
              <a:rPr lang="en-US" smtClean="0"/>
              <a:t>3/11/2023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9CF0D52-C4DA-4547-B502-6E2B3C3D9569}"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598004A-6992-4E8D-8D59-E84C69AD9FE8}" type="datetime1">
              <a:rPr lang="en-US" smtClean="0"/>
              <a:t>3/11/2023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0788315-ECC5-4540-816F-79662EA1992C}"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FA981D6-EE0C-4D82-9AE9-63C2BF07073C}" type="datetime1">
              <a:rPr lang="en-US" smtClean="0"/>
              <a:t>3/11/2023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3F7E64-9F43-48D9-AF6A-6AD278CC4329}"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E5196F4-4299-4C53-9C83-288623B013A6}" type="datetime1">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35465D-E752-4C24-99D2-D8631C490D65}"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D470-ABE2-40BF-A5DD-8FD2B48C6EAA}" type="datetime1">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EB9BB4C-4D56-4B8D-A688-EBAE1D038B8B}" type="datetime1">
              <a:rPr lang="en-US" smtClean="0"/>
              <a:t>3/11/2023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EFE777C-C2EF-45EC-9B13-20EBC58A808B}"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36DE6A-4B57-4799-8A5E-7781517CAB94}" type="datetime1">
              <a:rPr lang="en-US" smtClean="0"/>
              <a:t>3/11/2023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n-US" dirty="0">
                <a:solidFill>
                  <a:schemeClr val="bg1"/>
                </a:solidFill>
              </a:rPr>
              <a:t>CRUD C# CAP 6</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a:t>
            </a:r>
            <a:r>
              <a:rPr lang="es-EC" dirty="0">
                <a:solidFill>
                  <a:schemeClr val="bg1"/>
                </a:solidFill>
              </a:rPr>
              <a:t>11/03/2023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4" name="Marcador de número de diapositiva 3">
            <a:extLst>
              <a:ext uri="{FF2B5EF4-FFF2-40B4-BE49-F238E27FC236}">
                <a16:creationId xmlns:a16="http://schemas.microsoft.com/office/drawing/2014/main" id="{A1A8B6E0-9B14-0DB0-52A8-24D6831A349F}"/>
              </a:ext>
            </a:extLst>
          </p:cNvPr>
          <p:cNvSpPr>
            <a:spLocks noGrp="1"/>
          </p:cNvSpPr>
          <p:nvPr>
            <p:ph type="sldNum" sz="quarter" idx="12"/>
          </p:nvPr>
        </p:nvSpPr>
        <p:spPr>
          <a:xfrm>
            <a:off x="10950659" y="6386645"/>
            <a:ext cx="1016440" cy="365125"/>
          </a:xfrm>
        </p:spPr>
        <p:txBody>
          <a:bodyPr/>
          <a:lstStyle/>
          <a:p>
            <a:fld id="{D57F1E4F-1CFF-5643-939E-217C01CDF565}" type="slidenum">
              <a:rPr lang="en-US" sz="2800" smtClean="0">
                <a:solidFill>
                  <a:schemeClr val="tx1"/>
                </a:solidFill>
              </a:rPr>
              <a:pPr/>
              <a:t>1</a:t>
            </a:fld>
            <a:endParaRPr lang="en-US" sz="2800" dirty="0">
              <a:solidFill>
                <a:schemeClr val="tx1"/>
              </a:solidFill>
            </a:endParaRP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MODELOS DE ARQUITECTURA EN CAPAS</a:t>
            </a:r>
          </a:p>
          <a:p>
            <a:pPr marL="0" marR="0" indent="0">
              <a:lnSpc>
                <a:spcPct val="115000"/>
              </a:lnSpc>
              <a:spcBef>
                <a:spcPts val="0"/>
              </a:spcBef>
              <a:spcAft>
                <a:spcPts val="1000"/>
              </a:spcAft>
              <a:buNone/>
            </a:pPr>
            <a:r>
              <a:rPr lang="es-ES" dirty="0">
                <a:solidFill>
                  <a:schemeClr val="tx1"/>
                </a:solidFill>
              </a:rPr>
              <a:t>Existen varios modelos para representar la arquitectura en capas de software, entre los que destacan los siguientes:</a:t>
            </a:r>
          </a:p>
          <a:p>
            <a:pPr marL="0" marR="0" indent="0">
              <a:lnSpc>
                <a:spcPct val="115000"/>
              </a:lnSpc>
              <a:spcBef>
                <a:spcPts val="0"/>
              </a:spcBef>
              <a:spcAft>
                <a:spcPts val="1000"/>
              </a:spcAft>
              <a:buNone/>
            </a:pPr>
            <a:r>
              <a:rPr lang="es-ES" dirty="0">
                <a:solidFill>
                  <a:schemeClr val="tx1"/>
                </a:solidFill>
              </a:rPr>
              <a:t>•	Modelo en capas: este modelo representa la arquitectura en capas como una serie de capas apiladas verticalmente, donde cada capa tiene una responsabilidad específica y se comunica con la capa inmediatamente superior e inferior a través de interfaces bien definidas.</a:t>
            </a:r>
          </a:p>
          <a:p>
            <a:pPr marL="0" marR="0" indent="0">
              <a:lnSpc>
                <a:spcPct val="115000"/>
              </a:lnSpc>
              <a:spcBef>
                <a:spcPts val="0"/>
              </a:spcBef>
              <a:spcAft>
                <a:spcPts val="1000"/>
              </a:spcAft>
              <a:buNone/>
            </a:pPr>
            <a:r>
              <a:rPr lang="es-ES" dirty="0">
                <a:solidFill>
                  <a:schemeClr val="tx1"/>
                </a:solidFill>
              </a:rPr>
              <a:t>•	Modelo en tuberías (pipes and </a:t>
            </a:r>
            <a:r>
              <a:rPr lang="es-ES" dirty="0" err="1">
                <a:solidFill>
                  <a:schemeClr val="tx1"/>
                </a:solidFill>
              </a:rPr>
              <a:t>filters</a:t>
            </a:r>
            <a:r>
              <a:rPr lang="es-ES" dirty="0">
                <a:solidFill>
                  <a:schemeClr val="tx1"/>
                </a:solidFill>
              </a:rPr>
              <a:t>): este modelo representa la arquitectura en capas como una serie de filtros que procesan datos que fluyen a través de una tubería. Cada filtro tiene una responsabilidad específica y se comunica con los filtros adyacentes a través de interfaces bien definidas.</a:t>
            </a:r>
          </a:p>
          <a:p>
            <a:pPr marL="0" marR="0" indent="0">
              <a:lnSpc>
                <a:spcPct val="115000"/>
              </a:lnSpc>
              <a:spcBef>
                <a:spcPts val="0"/>
              </a:spcBef>
              <a:spcAft>
                <a:spcPts val="1000"/>
              </a:spcAft>
              <a:buNone/>
            </a:pPr>
            <a:r>
              <a:rPr lang="es-ES" dirty="0">
                <a:solidFill>
                  <a:schemeClr val="tx1"/>
                </a:solidFill>
              </a:rPr>
              <a:t>•	Modelo en niveles (</a:t>
            </a:r>
            <a:r>
              <a:rPr lang="es-ES" dirty="0" err="1">
                <a:solidFill>
                  <a:schemeClr val="tx1"/>
                </a:solidFill>
              </a:rPr>
              <a:t>tiered</a:t>
            </a:r>
            <a:r>
              <a:rPr lang="es-ES" dirty="0">
                <a:solidFill>
                  <a:schemeClr val="tx1"/>
                </a:solidFill>
              </a:rPr>
              <a:t> </a:t>
            </a:r>
            <a:r>
              <a:rPr lang="es-ES" dirty="0" err="1">
                <a:solidFill>
                  <a:schemeClr val="tx1"/>
                </a:solidFill>
              </a:rPr>
              <a:t>architecture</a:t>
            </a:r>
            <a:r>
              <a:rPr lang="es-ES" dirty="0">
                <a:solidFill>
                  <a:schemeClr val="tx1"/>
                </a:solidFill>
              </a:rPr>
              <a:t>): este modelo representa la arquitectura en capas como una serie de niveles horizontales, donde cada nivel tiene una responsabilidad específica y se comunica con los niveles adyacentes a través de interfaces bien definidas.</a:t>
            </a:r>
          </a:p>
          <a:p>
            <a:pPr marL="0" marR="0" indent="0">
              <a:lnSpc>
                <a:spcPct val="115000"/>
              </a:lnSpc>
              <a:spcBef>
                <a:spcPts val="0"/>
              </a:spcBef>
              <a:spcAft>
                <a:spcPts val="1000"/>
              </a:spcAft>
              <a:buNone/>
            </a:pPr>
            <a:r>
              <a:rPr lang="es-ES" dirty="0">
                <a:solidFill>
                  <a:schemeClr val="tx1"/>
                </a:solidFill>
              </a:rPr>
              <a:t>•	Modelo cliente-servidor: este modelo representa la arquitectura en capas como una separación clara entre el cliente y el servidor, donde el cliente realiza solicitudes al servidor y el servidor procesa las solicitudes y envía respuestas al cliente.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10</a:t>
            </a:fld>
            <a:endParaRPr lang="en-US" sz="2800" dirty="0">
              <a:solidFill>
                <a:schemeClr val="bg1"/>
              </a:solidFill>
            </a:endParaRPr>
          </a:p>
        </p:txBody>
      </p:sp>
    </p:spTree>
    <p:extLst>
      <p:ext uri="{BB962C8B-B14F-4D97-AF65-F5344CB8AC3E}">
        <p14:creationId xmlns:p14="http://schemas.microsoft.com/office/powerpoint/2010/main" val="152539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MODELOS DE ARQUITECTURA EN CAPAS</a:t>
            </a:r>
          </a:p>
          <a:p>
            <a:pPr marL="0" marR="0" indent="0">
              <a:lnSpc>
                <a:spcPct val="115000"/>
              </a:lnSpc>
              <a:spcBef>
                <a:spcPts val="0"/>
              </a:spcBef>
              <a:spcAft>
                <a:spcPts val="1000"/>
              </a:spcAft>
              <a:buNone/>
            </a:pPr>
            <a:r>
              <a:rPr lang="es-ES" dirty="0">
                <a:solidFill>
                  <a:schemeClr val="tx1"/>
                </a:solidFill>
              </a:rPr>
              <a:t>Para documentar y comunicar la arquitectura en capas, se pueden utilizar diferentes técnicas y herramientas, entre las que destacan las siguientes:</a:t>
            </a:r>
          </a:p>
          <a:p>
            <a:pPr marL="0" marR="0" indent="0">
              <a:lnSpc>
                <a:spcPct val="115000"/>
              </a:lnSpc>
              <a:spcBef>
                <a:spcPts val="0"/>
              </a:spcBef>
              <a:spcAft>
                <a:spcPts val="1000"/>
              </a:spcAft>
              <a:buNone/>
            </a:pPr>
            <a:r>
              <a:rPr lang="es-ES" dirty="0">
                <a:solidFill>
                  <a:schemeClr val="tx1"/>
                </a:solidFill>
              </a:rPr>
              <a:t>•	Diagramas de capas: se utilizan para representar la arquitectura en capas como un conjunto de capas apiladas verticalmente, donde cada capa tiene una responsabilidad específica y se comunica con las capas adyacentes a través de interfaces bien definidas.</a:t>
            </a:r>
          </a:p>
          <a:p>
            <a:pPr marL="0" marR="0" indent="0">
              <a:lnSpc>
                <a:spcPct val="115000"/>
              </a:lnSpc>
              <a:spcBef>
                <a:spcPts val="0"/>
              </a:spcBef>
              <a:spcAft>
                <a:spcPts val="1000"/>
              </a:spcAft>
              <a:buNone/>
            </a:pPr>
            <a:r>
              <a:rPr lang="es-ES" dirty="0">
                <a:solidFill>
                  <a:schemeClr val="tx1"/>
                </a:solidFill>
              </a:rPr>
              <a:t>•	Diagramas de tuberías: se utilizan para representar la arquitectura en capas como una serie de filtros que procesan datos que fluyen a través de una tubería. Cada filtro tiene una responsabilidad específica y se comunica con los filtros adyacentes a través de interfaces bien definidas.</a:t>
            </a:r>
          </a:p>
          <a:p>
            <a:pPr marL="0" marR="0" indent="0">
              <a:lnSpc>
                <a:spcPct val="115000"/>
              </a:lnSpc>
              <a:spcBef>
                <a:spcPts val="0"/>
              </a:spcBef>
              <a:spcAft>
                <a:spcPts val="1000"/>
              </a:spcAft>
              <a:buNone/>
            </a:pPr>
            <a:r>
              <a:rPr lang="es-ES" dirty="0">
                <a:solidFill>
                  <a:schemeClr val="tx1"/>
                </a:solidFill>
              </a:rPr>
              <a:t>•	Diagramas de niveles: se utilizan para representar la arquitectura en capas como una serie de niveles horizontales, donde cada nivel tiene una responsabilidad específica y se comunica con los niveles adyacentes a través de interfaces bien definidas.</a:t>
            </a:r>
          </a:p>
          <a:p>
            <a:pPr marL="0" marR="0" indent="0">
              <a:lnSpc>
                <a:spcPct val="115000"/>
              </a:lnSpc>
              <a:spcBef>
                <a:spcPts val="0"/>
              </a:spcBef>
              <a:spcAft>
                <a:spcPts val="1000"/>
              </a:spcAft>
              <a:buNone/>
            </a:pPr>
            <a:r>
              <a:rPr lang="es-ES" dirty="0">
                <a:solidFill>
                  <a:schemeClr val="tx1"/>
                </a:solidFill>
              </a:rPr>
              <a:t>•	Diagramas de cliente-servidor: se utilizan para representar la arquitectura en capas como una separación clara entre el cliente y el servidor, donde el cliente realiza solicitudes al servidor y el servidor procesa las solicitudes y envía respuestas al cliente.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11</a:t>
            </a:fld>
            <a:endParaRPr lang="en-US" sz="2800" dirty="0">
              <a:solidFill>
                <a:schemeClr val="bg1"/>
              </a:solidFill>
            </a:endParaRPr>
          </a:p>
        </p:txBody>
      </p:sp>
    </p:spTree>
    <p:extLst>
      <p:ext uri="{BB962C8B-B14F-4D97-AF65-F5344CB8AC3E}">
        <p14:creationId xmlns:p14="http://schemas.microsoft.com/office/powerpoint/2010/main" val="417242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ESTRATIFICACIÓN ESTRICTA – CAPAS TRADICIONAL</a:t>
            </a:r>
          </a:p>
          <a:p>
            <a:pPr marL="0" marR="0" indent="0">
              <a:lnSpc>
                <a:spcPct val="115000"/>
              </a:lnSpc>
              <a:spcBef>
                <a:spcPts val="0"/>
              </a:spcBef>
              <a:spcAft>
                <a:spcPts val="1000"/>
              </a:spcAft>
              <a:buNone/>
            </a:pPr>
            <a:r>
              <a:rPr lang="es-ES" dirty="0">
                <a:solidFill>
                  <a:schemeClr val="tx1"/>
                </a:solidFill>
              </a:rPr>
              <a:t>La estratificación estricta o capas tradicional es una de las formas más simples de arquitectura de capas. En este modelo, se divide el sistema en tres capas principales: la capa de presentación, la capa de aplicación y la capa de datos.</a:t>
            </a:r>
          </a:p>
          <a:p>
            <a:pPr marL="0" marR="0" indent="0">
              <a:lnSpc>
                <a:spcPct val="115000"/>
              </a:lnSpc>
              <a:spcBef>
                <a:spcPts val="0"/>
              </a:spcBef>
              <a:spcAft>
                <a:spcPts val="1000"/>
              </a:spcAft>
              <a:buNone/>
            </a:pPr>
            <a:r>
              <a:rPr lang="es-ES" dirty="0">
                <a:solidFill>
                  <a:schemeClr val="tx1"/>
                </a:solidFill>
              </a:rPr>
              <a:t>La capa de presentación es la capa más externa y se encarga de la interacción con el usuario final. Esta capa se enfoca en la presentación de la información y en la interacción con el usuario. En esta capa, se definen elementos como la interfaz de usuario, la lógica de navegación y la presentación de datos [5].</a:t>
            </a:r>
          </a:p>
          <a:p>
            <a:pPr marL="0" marR="0" indent="0">
              <a:lnSpc>
                <a:spcPct val="115000"/>
              </a:lnSpc>
              <a:spcBef>
                <a:spcPts val="0"/>
              </a:spcBef>
              <a:spcAft>
                <a:spcPts val="1000"/>
              </a:spcAft>
              <a:buNone/>
            </a:pPr>
            <a:r>
              <a:rPr lang="es-ES" dirty="0">
                <a:solidFill>
                  <a:schemeClr val="tx1"/>
                </a:solidFill>
              </a:rPr>
              <a:t>La capa de aplicación es la capa intermedia, que se encarga de la lógica de negocio. En esta capa se procesan las solicitudes del usuario y se realizan las operaciones necesarias para satisfacerlas. Aquí se definen elementos como la lógica de aplicación, el acceso a servicios externos y la coordinación de las operaciones.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12</a:t>
            </a:fld>
            <a:endParaRPr lang="en-US" sz="2800" dirty="0">
              <a:solidFill>
                <a:schemeClr val="bg1"/>
              </a:solidFill>
            </a:endParaRPr>
          </a:p>
        </p:txBody>
      </p:sp>
    </p:spTree>
    <p:extLst>
      <p:ext uri="{BB962C8B-B14F-4D97-AF65-F5344CB8AC3E}">
        <p14:creationId xmlns:p14="http://schemas.microsoft.com/office/powerpoint/2010/main" val="248349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ESTRATIFICACIÓN ESTRICTA – CAPAS TRADICIONAL</a:t>
            </a:r>
          </a:p>
          <a:p>
            <a:pPr marL="0" marR="0" indent="0">
              <a:lnSpc>
                <a:spcPct val="115000"/>
              </a:lnSpc>
              <a:spcBef>
                <a:spcPts val="0"/>
              </a:spcBef>
              <a:spcAft>
                <a:spcPts val="1000"/>
              </a:spcAft>
              <a:buNone/>
            </a:pPr>
            <a:r>
              <a:rPr lang="es-ES" dirty="0">
                <a:solidFill>
                  <a:schemeClr val="tx1"/>
                </a:solidFill>
              </a:rPr>
              <a:t>La capa de datos es la capa más interna, que se encarga del almacenamiento y acceso a los datos. En esta capa se definen elementos como la base de datos, el modelo de datos y el acceso a los datos.</a:t>
            </a:r>
          </a:p>
          <a:p>
            <a:pPr marL="0" marR="0" indent="0">
              <a:lnSpc>
                <a:spcPct val="115000"/>
              </a:lnSpc>
              <a:spcBef>
                <a:spcPts val="0"/>
              </a:spcBef>
              <a:spcAft>
                <a:spcPts val="1000"/>
              </a:spcAft>
              <a:buNone/>
            </a:pPr>
            <a:r>
              <a:rPr lang="es-ES" dirty="0">
                <a:solidFill>
                  <a:schemeClr val="tx1"/>
                </a:solidFill>
              </a:rPr>
              <a:t>Este modelo tiene una ventaja clara en la claridad de responsabilidades de cada capa, lo que facilita el mantenimiento y evolución de un sistema. Sin embargo, también tiene una limitación en la flexibilidad para adaptarse a nuevos requerimientos o cambios en el negocio, ya que puede requerir modificaciones en todas las capas.</a:t>
            </a:r>
          </a:p>
          <a:p>
            <a:pPr marL="0" marR="0" indent="0">
              <a:lnSpc>
                <a:spcPct val="115000"/>
              </a:lnSpc>
              <a:spcBef>
                <a:spcPts val="0"/>
              </a:spcBef>
              <a:spcAft>
                <a:spcPts val="1000"/>
              </a:spcAft>
              <a:buNone/>
            </a:pPr>
            <a:r>
              <a:rPr lang="es-ES" dirty="0">
                <a:solidFill>
                  <a:schemeClr val="tx1"/>
                </a:solidFill>
              </a:rPr>
              <a:t>Es importante tener en cuenta que este modelo es solo una de las muchas posibles formas de arquitectura de capas y que se pueden definir diferentes variantes y subcapas dentro de cada capa. La elección del modelo adecuado dependerá del contexto y los requerimientos del sistema en cuestión.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13</a:t>
            </a:fld>
            <a:endParaRPr lang="en-US" sz="2800" dirty="0">
              <a:solidFill>
                <a:schemeClr val="bg1"/>
              </a:solidFill>
            </a:endParaRPr>
          </a:p>
        </p:txBody>
      </p:sp>
    </p:spTree>
    <p:extLst>
      <p:ext uri="{BB962C8B-B14F-4D97-AF65-F5344CB8AC3E}">
        <p14:creationId xmlns:p14="http://schemas.microsoft.com/office/powerpoint/2010/main" val="196445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10000"/>
          </a:bodyPr>
          <a:lstStyle/>
          <a:p>
            <a:pPr marL="0" marR="0" indent="0">
              <a:lnSpc>
                <a:spcPct val="115000"/>
              </a:lnSpc>
              <a:spcBef>
                <a:spcPts val="0"/>
              </a:spcBef>
              <a:spcAft>
                <a:spcPts val="1000"/>
              </a:spcAft>
              <a:buNone/>
            </a:pPr>
            <a:r>
              <a:rPr lang="es-ES" dirty="0">
                <a:solidFill>
                  <a:schemeClr val="tx1"/>
                </a:solidFill>
              </a:rPr>
              <a:t>ESTRATIFICACIÓN FLEXIBLE</a:t>
            </a:r>
          </a:p>
          <a:p>
            <a:pPr marL="0" marR="0" indent="0">
              <a:lnSpc>
                <a:spcPct val="115000"/>
              </a:lnSpc>
              <a:spcBef>
                <a:spcPts val="0"/>
              </a:spcBef>
              <a:spcAft>
                <a:spcPts val="1000"/>
              </a:spcAft>
              <a:buNone/>
            </a:pPr>
            <a:r>
              <a:rPr lang="es-ES" dirty="0">
                <a:solidFill>
                  <a:schemeClr val="tx1"/>
                </a:solidFill>
              </a:rPr>
              <a:t>La estratificación flexible es una variante de la arquitectura de capas que busca ofrecer una mayor flexibilidad en el diseño de sistemas. En esta arquitectura, en lugar de tener una división fija en tres capas (presentación, aplicación y datos), se define un conjunto de componentes funcionales que se organizan en capas de forma flexible según los requerimientos y necesidades del sistema.</a:t>
            </a:r>
          </a:p>
          <a:p>
            <a:pPr marL="0" marR="0" indent="0">
              <a:lnSpc>
                <a:spcPct val="115000"/>
              </a:lnSpc>
              <a:spcBef>
                <a:spcPts val="0"/>
              </a:spcBef>
              <a:spcAft>
                <a:spcPts val="1000"/>
              </a:spcAft>
              <a:buNone/>
            </a:pPr>
            <a:r>
              <a:rPr lang="es-ES" dirty="0">
                <a:solidFill>
                  <a:schemeClr val="tx1"/>
                </a:solidFill>
              </a:rPr>
              <a:t>En esta arquitectura, los componentes funcionales pueden agruparse en diferentes capas, según la funcionalidad que desempeñen. Por ejemplo, en un sistema de comercio electrónico, se puede tener una capa de gestión de usuarios, una capa de gestión de pedidos y una capa de pagos. La estructura exacta de estas capas puede variar según el diseño del sistema y las necesidades específicas [6].</a:t>
            </a:r>
          </a:p>
          <a:p>
            <a:pPr marL="0" marR="0" indent="0">
              <a:lnSpc>
                <a:spcPct val="115000"/>
              </a:lnSpc>
              <a:spcBef>
                <a:spcPts val="0"/>
              </a:spcBef>
              <a:spcAft>
                <a:spcPts val="1000"/>
              </a:spcAft>
              <a:buNone/>
            </a:pPr>
            <a:r>
              <a:rPr lang="es-ES" dirty="0">
                <a:solidFill>
                  <a:schemeClr val="tx1"/>
                </a:solidFill>
              </a:rPr>
              <a:t>La estratificación flexible ofrece una mayor flexibilidad para el diseño de sistemas, ya que permite que las capas y componentes se adapten a las necesidades específicas de cada caso. Además, esta arquitectura puede ser más fácil de mantener y actualizar, ya que los cambios se pueden realizar en componentes específicos, sin afectar a todo 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14</a:t>
            </a:fld>
            <a:endParaRPr lang="en-US" sz="2800" dirty="0">
              <a:solidFill>
                <a:schemeClr val="bg1"/>
              </a:solidFill>
            </a:endParaRPr>
          </a:p>
        </p:txBody>
      </p:sp>
    </p:spTree>
    <p:extLst>
      <p:ext uri="{BB962C8B-B14F-4D97-AF65-F5344CB8AC3E}">
        <p14:creationId xmlns:p14="http://schemas.microsoft.com/office/powerpoint/2010/main" val="1421657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15</a:t>
            </a:fld>
            <a:endParaRPr lang="en-US" sz="2800" dirty="0">
              <a:solidFill>
                <a:schemeClr val="bg1"/>
              </a:solidFill>
            </a:endParaRPr>
          </a:p>
        </p:txBody>
      </p:sp>
      <p:pic>
        <p:nvPicPr>
          <p:cNvPr id="8" name="Imagen 7" descr="Diagrama&#10;&#10;Descripción generada automáticamente">
            <a:extLst>
              <a:ext uri="{FF2B5EF4-FFF2-40B4-BE49-F238E27FC236}">
                <a16:creationId xmlns:a16="http://schemas.microsoft.com/office/drawing/2014/main" id="{CFFD3164-0EFD-D8CF-6A10-0502518171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8188" y="2423160"/>
            <a:ext cx="6697579" cy="345512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98437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CAPA DE PRESENTACIÓN</a:t>
            </a:r>
          </a:p>
          <a:p>
            <a:pPr marL="0" marR="0" indent="0">
              <a:lnSpc>
                <a:spcPct val="115000"/>
              </a:lnSpc>
              <a:spcBef>
                <a:spcPts val="0"/>
              </a:spcBef>
              <a:spcAft>
                <a:spcPts val="1000"/>
              </a:spcAft>
              <a:buNone/>
            </a:pPr>
            <a:r>
              <a:rPr lang="es-ES" dirty="0">
                <a:solidFill>
                  <a:schemeClr val="tx1"/>
                </a:solidFill>
              </a:rPr>
              <a:t>La capa de presentación es una de las capas de la arquitectura en capas de software. Esta capa es la que se encarga de interactuar con los usuarios del sistema y de proporcionar una interfaz gráfica o de línea de comandos para acceder a las funcionalidades del sistema.</a:t>
            </a:r>
          </a:p>
          <a:p>
            <a:pPr marL="0" marR="0" indent="0">
              <a:lnSpc>
                <a:spcPct val="115000"/>
              </a:lnSpc>
              <a:spcBef>
                <a:spcPts val="0"/>
              </a:spcBef>
              <a:spcAft>
                <a:spcPts val="1000"/>
              </a:spcAft>
              <a:buNone/>
            </a:pPr>
            <a:r>
              <a:rPr lang="es-ES" dirty="0">
                <a:solidFill>
                  <a:schemeClr val="tx1"/>
                </a:solidFill>
              </a:rPr>
              <a:t>La capa de presentación también es responsable de validar y verificar los datos de entrada proporcionados por el usuario, y de enviarlos a la capa de negocio o de servicio para su procesamiento. Una vez que la capa de negocio o de servicio procesa los datos, la capa de presentación se encarga de mostrar los resultados al usuario [7].</a:t>
            </a:r>
          </a:p>
          <a:p>
            <a:pPr marL="0" marR="0" indent="0">
              <a:lnSpc>
                <a:spcPct val="115000"/>
              </a:lnSpc>
              <a:spcBef>
                <a:spcPts val="0"/>
              </a:spcBef>
              <a:spcAft>
                <a:spcPts val="1000"/>
              </a:spcAft>
              <a:buNone/>
            </a:pPr>
            <a:r>
              <a:rPr lang="es-ES" dirty="0">
                <a:solidFill>
                  <a:schemeClr val="tx1"/>
                </a:solidFill>
              </a:rPr>
              <a:t>Existen varios tipos de capas de presentación, incluyendo la capa de presentación web, la capa de presentación de escritorio y la capa de presentación móvil. La elección de la capa de presentación dependerá del tipo de sistema que se esté desarrollando y del público objetivo.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16</a:t>
            </a:fld>
            <a:endParaRPr lang="en-US" sz="2800" dirty="0">
              <a:solidFill>
                <a:schemeClr val="bg1"/>
              </a:solidFill>
            </a:endParaRPr>
          </a:p>
        </p:txBody>
      </p:sp>
    </p:spTree>
    <p:extLst>
      <p:ext uri="{BB962C8B-B14F-4D97-AF65-F5344CB8AC3E}">
        <p14:creationId xmlns:p14="http://schemas.microsoft.com/office/powerpoint/2010/main" val="351416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CAPA DE APLICACIÓN</a:t>
            </a:r>
          </a:p>
          <a:p>
            <a:pPr marL="0" marR="0" indent="0">
              <a:lnSpc>
                <a:spcPct val="115000"/>
              </a:lnSpc>
              <a:spcBef>
                <a:spcPts val="0"/>
              </a:spcBef>
              <a:spcAft>
                <a:spcPts val="1000"/>
              </a:spcAft>
              <a:buNone/>
            </a:pPr>
            <a:r>
              <a:rPr lang="es-ES" dirty="0">
                <a:solidFill>
                  <a:schemeClr val="tx1"/>
                </a:solidFill>
              </a:rPr>
              <a:t>La capa de aplicación es una de las capas de la arquitectura en capas de software. Esta capa se encuentra en el medio de la arquitectura en capas y se encarga de coordinar y gestionar las funcionalidades del sistema.</a:t>
            </a:r>
          </a:p>
          <a:p>
            <a:pPr marL="0" marR="0" indent="0">
              <a:lnSpc>
                <a:spcPct val="115000"/>
              </a:lnSpc>
              <a:spcBef>
                <a:spcPts val="0"/>
              </a:spcBef>
              <a:spcAft>
                <a:spcPts val="1000"/>
              </a:spcAft>
              <a:buNone/>
            </a:pPr>
            <a:r>
              <a:rPr lang="es-ES" dirty="0">
                <a:solidFill>
                  <a:schemeClr val="tx1"/>
                </a:solidFill>
              </a:rPr>
              <a:t>La capa de aplicación es la encargada de procesar la lógica de negocio y de comunicarse con otras capas, como la capa de presentación y la capa de acceso a datos. Además, la capa de aplicación es responsable de gestionar los servicios de la aplicación y de proporcionar una interfaz para su consumo por parte de los clientes [6].</a:t>
            </a:r>
          </a:p>
          <a:p>
            <a:pPr marL="0" marR="0" indent="0">
              <a:lnSpc>
                <a:spcPct val="115000"/>
              </a:lnSpc>
              <a:spcBef>
                <a:spcPts val="0"/>
              </a:spcBef>
              <a:spcAft>
                <a:spcPts val="1000"/>
              </a:spcAft>
              <a:buNone/>
            </a:pPr>
            <a:r>
              <a:rPr lang="es-ES" dirty="0">
                <a:solidFill>
                  <a:schemeClr val="tx1"/>
                </a:solidFill>
              </a:rPr>
              <a:t>En general, la capa de aplicación se compone de varios componentes o módulos, cada uno de los cuales se encarga de una tarea específica en la aplicación. Algunas de las funcionalidades que pueden incluirse en la capa de aplicación son la gestión de usuarios, la validación de datos, la gestión de transacciones, la gestión de errores y el control de acceso.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17</a:t>
            </a:fld>
            <a:endParaRPr lang="en-US" sz="2800" dirty="0">
              <a:solidFill>
                <a:schemeClr val="bg1"/>
              </a:solidFill>
            </a:endParaRPr>
          </a:p>
        </p:txBody>
      </p:sp>
    </p:spTree>
    <p:extLst>
      <p:ext uri="{BB962C8B-B14F-4D97-AF65-F5344CB8AC3E}">
        <p14:creationId xmlns:p14="http://schemas.microsoft.com/office/powerpoint/2010/main" val="2404725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a:bodyPr>
          <a:lstStyle/>
          <a:p>
            <a:pPr marL="0" marR="0" indent="0">
              <a:lnSpc>
                <a:spcPct val="115000"/>
              </a:lnSpc>
              <a:spcBef>
                <a:spcPts val="0"/>
              </a:spcBef>
              <a:spcAft>
                <a:spcPts val="1000"/>
              </a:spcAft>
              <a:buNone/>
            </a:pPr>
            <a:r>
              <a:rPr lang="es-ES" dirty="0">
                <a:solidFill>
                  <a:schemeClr val="tx1"/>
                </a:solidFill>
              </a:rPr>
              <a:t>CAPA DE DATOS</a:t>
            </a:r>
          </a:p>
          <a:p>
            <a:pPr marL="0" marR="0" indent="0">
              <a:lnSpc>
                <a:spcPct val="115000"/>
              </a:lnSpc>
              <a:spcBef>
                <a:spcPts val="0"/>
              </a:spcBef>
              <a:spcAft>
                <a:spcPts val="1000"/>
              </a:spcAft>
              <a:buNone/>
            </a:pPr>
            <a:r>
              <a:rPr lang="es-ES" dirty="0">
                <a:solidFill>
                  <a:schemeClr val="tx1"/>
                </a:solidFill>
              </a:rPr>
              <a:t>La capa de datos es una de las capas de la arquitectura en capas de software. Esta capa se encarga de gestionar los datos de la aplicación y proporcionar acceso a ellos a través de la capa de aplicación.</a:t>
            </a:r>
          </a:p>
          <a:p>
            <a:pPr marL="0" marR="0" indent="0">
              <a:lnSpc>
                <a:spcPct val="115000"/>
              </a:lnSpc>
              <a:spcBef>
                <a:spcPts val="0"/>
              </a:spcBef>
              <a:spcAft>
                <a:spcPts val="1000"/>
              </a:spcAft>
              <a:buNone/>
            </a:pPr>
            <a:r>
              <a:rPr lang="es-ES" dirty="0">
                <a:solidFill>
                  <a:schemeClr val="tx1"/>
                </a:solidFill>
              </a:rPr>
              <a:t>La capa de datos se divide en dos partes principales: la capa de acceso a datos y la capa de almacenamiento de datos. La capa de acceso a datos se encarga de proporcionar una interfaz para acceder y manipular los datos, mientras que la capa de almacenamiento de datos se encarga de gestionar la persistencia de los datos en el sistema de almacenamiento.</a:t>
            </a:r>
          </a:p>
          <a:p>
            <a:pPr marL="0" marR="0" indent="0">
              <a:lnSpc>
                <a:spcPct val="115000"/>
              </a:lnSpc>
              <a:spcBef>
                <a:spcPts val="0"/>
              </a:spcBef>
              <a:spcAft>
                <a:spcPts val="1000"/>
              </a:spcAft>
              <a:buNone/>
            </a:pPr>
            <a:r>
              <a:rPr lang="es-ES" dirty="0">
                <a:solidFill>
                  <a:schemeClr val="tx1"/>
                </a:solidFill>
              </a:rPr>
              <a:t>La capa de acceso a datos puede estar compuesta por diferentes componentes o módulos, como los controladores JDBC (Java </a:t>
            </a:r>
            <a:r>
              <a:rPr lang="es-ES" dirty="0" err="1">
                <a:solidFill>
                  <a:schemeClr val="tx1"/>
                </a:solidFill>
              </a:rPr>
              <a:t>Database</a:t>
            </a:r>
            <a:r>
              <a:rPr lang="es-ES" dirty="0">
                <a:solidFill>
                  <a:schemeClr val="tx1"/>
                </a:solidFill>
              </a:rPr>
              <a:t> </a:t>
            </a:r>
            <a:r>
              <a:rPr lang="es-ES" dirty="0" err="1">
                <a:solidFill>
                  <a:schemeClr val="tx1"/>
                </a:solidFill>
              </a:rPr>
              <a:t>Connectivity</a:t>
            </a:r>
            <a:r>
              <a:rPr lang="es-ES" dirty="0">
                <a:solidFill>
                  <a:schemeClr val="tx1"/>
                </a:solidFill>
              </a:rPr>
              <a:t>), los ORM (</a:t>
            </a:r>
            <a:r>
              <a:rPr lang="es-ES" dirty="0" err="1">
                <a:solidFill>
                  <a:schemeClr val="tx1"/>
                </a:solidFill>
              </a:rPr>
              <a:t>Object-Relational</a:t>
            </a:r>
            <a:r>
              <a:rPr lang="es-ES" dirty="0">
                <a:solidFill>
                  <a:schemeClr val="tx1"/>
                </a:solidFill>
              </a:rPr>
              <a:t> </a:t>
            </a:r>
            <a:r>
              <a:rPr lang="es-ES" dirty="0" err="1">
                <a:solidFill>
                  <a:schemeClr val="tx1"/>
                </a:solidFill>
              </a:rPr>
              <a:t>Mapping</a:t>
            </a:r>
            <a:r>
              <a:rPr lang="es-ES" dirty="0">
                <a:solidFill>
                  <a:schemeClr val="tx1"/>
                </a:solidFill>
              </a:rPr>
              <a:t>) o los servicios web de datos. Estos componentes pueden proporcionar diferentes niveles de abstracción para el acceso a los datos, lo que permite a la capa de aplicación interactuar con la capa de datos de una forma más sencilla y eficiente.</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18</a:t>
            </a:fld>
            <a:endParaRPr lang="en-US" sz="2800" dirty="0">
              <a:solidFill>
                <a:schemeClr val="bg1"/>
              </a:solidFill>
            </a:endParaRPr>
          </a:p>
        </p:txBody>
      </p:sp>
    </p:spTree>
    <p:extLst>
      <p:ext uri="{BB962C8B-B14F-4D97-AF65-F5344CB8AC3E}">
        <p14:creationId xmlns:p14="http://schemas.microsoft.com/office/powerpoint/2010/main" val="3413178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CAPA DE NEGOCIO O DOMINIO</a:t>
            </a:r>
          </a:p>
          <a:p>
            <a:pPr marL="0" marR="0" indent="0">
              <a:lnSpc>
                <a:spcPct val="115000"/>
              </a:lnSpc>
              <a:spcBef>
                <a:spcPts val="0"/>
              </a:spcBef>
              <a:spcAft>
                <a:spcPts val="1000"/>
              </a:spcAft>
              <a:buNone/>
            </a:pPr>
            <a:r>
              <a:rPr lang="es-ES" dirty="0">
                <a:solidFill>
                  <a:schemeClr val="tx1"/>
                </a:solidFill>
              </a:rPr>
              <a:t>La capa de negocio o dominio es una de las capas de la arquitectura en capas de software. Esta capa se encarga de implementar la lógica de negocio de la aplicación y es responsable de la manipulación y gestión de los datos de la aplicación.</a:t>
            </a:r>
          </a:p>
          <a:p>
            <a:pPr marL="0" marR="0" indent="0">
              <a:lnSpc>
                <a:spcPct val="115000"/>
              </a:lnSpc>
              <a:spcBef>
                <a:spcPts val="0"/>
              </a:spcBef>
              <a:spcAft>
                <a:spcPts val="1000"/>
              </a:spcAft>
              <a:buNone/>
            </a:pPr>
            <a:r>
              <a:rPr lang="es-ES" dirty="0">
                <a:solidFill>
                  <a:schemeClr val="tx1"/>
                </a:solidFill>
              </a:rPr>
              <a:t>La capa de negocio es el núcleo de la aplicación y se encarga de procesar los datos recibidos de la capa de presentación o de la capa de servicios y proporcionar una respuesta adecuada a la capa que los solicitó. Además, la capa de negocio también es responsable de mantener la consistencia y la integridad de los datos de la aplicación y de aplicar reglas de negocio específicas.</a:t>
            </a:r>
          </a:p>
          <a:p>
            <a:pPr marL="0" marR="0" indent="0">
              <a:lnSpc>
                <a:spcPct val="115000"/>
              </a:lnSpc>
              <a:spcBef>
                <a:spcPts val="0"/>
              </a:spcBef>
              <a:spcAft>
                <a:spcPts val="1000"/>
              </a:spcAft>
              <a:buNone/>
            </a:pPr>
            <a:r>
              <a:rPr lang="es-ES" dirty="0">
                <a:solidFill>
                  <a:schemeClr val="tx1"/>
                </a:solidFill>
              </a:rPr>
              <a:t>La capa de negocio se divide en diferentes módulos o componentes que se encargan de implementar la lógica de negocio específica de cada proceso o función de la aplicación. Estos componentes pueden incluir controladores de flujo, componentes de validación, componentes de procesamiento y componentes de almacenamiento.</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19</a:t>
            </a:fld>
            <a:endParaRPr lang="en-US" sz="2800" dirty="0">
              <a:solidFill>
                <a:schemeClr val="bg1"/>
              </a:solidFill>
            </a:endParaRPr>
          </a:p>
        </p:txBody>
      </p:sp>
    </p:spTree>
    <p:extLst>
      <p:ext uri="{BB962C8B-B14F-4D97-AF65-F5344CB8AC3E}">
        <p14:creationId xmlns:p14="http://schemas.microsoft.com/office/powerpoint/2010/main" val="82839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6"/>
            <a:ext cx="3707476" cy="5611772"/>
          </a:xfrm>
        </p:spPr>
        <p:txBody>
          <a:bodyPr>
            <a:noAutofit/>
          </a:body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2B18D2E-2C21-F0CD-4FF5-BE549DEE575E}"/>
              </a:ext>
            </a:extLst>
          </p:cNvPr>
          <p:cNvSpPr>
            <a:spLocks noGrp="1"/>
          </p:cNvSpPr>
          <p:nvPr>
            <p:ph type="sldNum" sz="quarter" idx="12"/>
          </p:nvPr>
        </p:nvSpPr>
        <p:spPr>
          <a:xfrm>
            <a:off x="11089445" y="6443244"/>
            <a:ext cx="1052508" cy="365125"/>
          </a:xfrm>
        </p:spPr>
        <p:txBody>
          <a:bodyPr vert="horz" lIns="91440" tIns="45720" rIns="91440" bIns="45720" rtlCol="0" anchor="ctr"/>
          <a:lstStyle/>
          <a:p>
            <a:fld id="{D57F1E4F-1CFF-5643-939E-217C01CDF565}" type="slidenum">
              <a:rPr lang="en-US" sz="2800" smtClean="0">
                <a:solidFill>
                  <a:schemeClr val="tx1"/>
                </a:solidFill>
              </a:rPr>
              <a:pPr/>
              <a:t>2</a:t>
            </a:fld>
            <a:endParaRPr lang="en-US" sz="2800" dirty="0">
              <a:solidFill>
                <a:schemeClr val="tx1"/>
              </a:solidFill>
            </a:endParaRP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CAPA COMÚN DE SOPORTE O CORTE TRANSVERSAL</a:t>
            </a:r>
          </a:p>
          <a:p>
            <a:pPr marL="0" marR="0" indent="0">
              <a:lnSpc>
                <a:spcPct val="115000"/>
              </a:lnSpc>
              <a:spcBef>
                <a:spcPts val="0"/>
              </a:spcBef>
              <a:spcAft>
                <a:spcPts val="1000"/>
              </a:spcAft>
              <a:buNone/>
            </a:pPr>
            <a:r>
              <a:rPr lang="es-ES" dirty="0">
                <a:solidFill>
                  <a:schemeClr val="tx1"/>
                </a:solidFill>
              </a:rPr>
              <a:t>La capa común de soporte, también conocida como capa transversal o capa compartida, es una capa en la arquitectura en capas de software que proporciona servicios comunes a todas las demás capas. Esta capa puede incluir componentes y servicios que se utilizan en toda la aplicación, como, por ejemplo, la autenticación, la autorización, la gestión de errores y el registro de eventos [9].</a:t>
            </a:r>
          </a:p>
          <a:p>
            <a:pPr marL="0" marR="0" indent="0">
              <a:lnSpc>
                <a:spcPct val="115000"/>
              </a:lnSpc>
              <a:spcBef>
                <a:spcPts val="0"/>
              </a:spcBef>
              <a:spcAft>
                <a:spcPts val="1000"/>
              </a:spcAft>
              <a:buNone/>
            </a:pPr>
            <a:r>
              <a:rPr lang="es-ES" dirty="0">
                <a:solidFill>
                  <a:schemeClr val="tx1"/>
                </a:solidFill>
              </a:rPr>
              <a:t>La capa común de soporte se encarga de proporcionar una funcionalidad centralizada que puede ser utilizada por todas las capas de la aplicación. Esta capa se utiliza para reducir la duplicación de código y para garantizar la coherencia y la consistencia en toda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20</a:t>
            </a:fld>
            <a:endParaRPr lang="en-US" sz="2800" dirty="0">
              <a:solidFill>
                <a:schemeClr val="bg1"/>
              </a:solidFill>
            </a:endParaRPr>
          </a:p>
        </p:txBody>
      </p:sp>
    </p:spTree>
    <p:extLst>
      <p:ext uri="{BB962C8B-B14F-4D97-AF65-F5344CB8AC3E}">
        <p14:creationId xmlns:p14="http://schemas.microsoft.com/office/powerpoint/2010/main" val="3938245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62500" lnSpcReduction="20000"/>
          </a:bodyPr>
          <a:lstStyle/>
          <a:p>
            <a:pPr marL="0" marR="0" indent="0">
              <a:lnSpc>
                <a:spcPct val="115000"/>
              </a:lnSpc>
              <a:spcBef>
                <a:spcPts val="0"/>
              </a:spcBef>
              <a:spcAft>
                <a:spcPts val="1000"/>
              </a:spcAft>
              <a:buNone/>
            </a:pPr>
            <a:r>
              <a:rPr lang="es-ES" dirty="0">
                <a:solidFill>
                  <a:schemeClr val="tx1"/>
                </a:solidFill>
              </a:rPr>
              <a:t>SEGURIDAD EN UNA ARQUITECTURA EN CAPAS</a:t>
            </a:r>
          </a:p>
          <a:p>
            <a:pPr marL="0" marR="0" indent="0">
              <a:lnSpc>
                <a:spcPct val="115000"/>
              </a:lnSpc>
              <a:spcBef>
                <a:spcPts val="0"/>
              </a:spcBef>
              <a:spcAft>
                <a:spcPts val="1000"/>
              </a:spcAft>
              <a:buNone/>
            </a:pPr>
            <a:r>
              <a:rPr lang="es-ES" dirty="0">
                <a:solidFill>
                  <a:schemeClr val="tx1"/>
                </a:solidFill>
              </a:rPr>
              <a:t>La seguridad es un aspecto crítico en cualquier sistema de software y en una arquitectura en capas, cada capa debe ser protegida adecuadamente para evitar posibles vulnerabilidades. A continuación, se describen algunas mejores prácticas para asegurar la seguridad en una arquitectura en capas de software [9]:</a:t>
            </a:r>
          </a:p>
          <a:p>
            <a:pPr marL="0" marR="0" indent="0">
              <a:lnSpc>
                <a:spcPct val="115000"/>
              </a:lnSpc>
              <a:spcBef>
                <a:spcPts val="0"/>
              </a:spcBef>
              <a:spcAft>
                <a:spcPts val="1000"/>
              </a:spcAft>
              <a:buNone/>
            </a:pPr>
            <a:r>
              <a:rPr lang="es-ES" dirty="0">
                <a:solidFill>
                  <a:schemeClr val="tx1"/>
                </a:solidFill>
              </a:rPr>
              <a:t>•	Autenticación y autorización: Cada capa debe contar con un mecanismo de autenticación y autorización para asegurar que solo los usuarios autorizados puedan acceder a la capa correspondiente.</a:t>
            </a:r>
          </a:p>
          <a:p>
            <a:pPr marL="0" marR="0" indent="0">
              <a:lnSpc>
                <a:spcPct val="115000"/>
              </a:lnSpc>
              <a:spcBef>
                <a:spcPts val="0"/>
              </a:spcBef>
              <a:spcAft>
                <a:spcPts val="1000"/>
              </a:spcAft>
              <a:buNone/>
            </a:pPr>
            <a:r>
              <a:rPr lang="es-ES" dirty="0">
                <a:solidFill>
                  <a:schemeClr val="tx1"/>
                </a:solidFill>
              </a:rPr>
              <a:t>•	Encriptación: Es importante que los datos que se transmiten entre las diferentes capas estén encriptados para evitar que sean interceptados por terceros.</a:t>
            </a:r>
          </a:p>
          <a:p>
            <a:pPr marL="0" marR="0" indent="0">
              <a:lnSpc>
                <a:spcPct val="115000"/>
              </a:lnSpc>
              <a:spcBef>
                <a:spcPts val="0"/>
              </a:spcBef>
              <a:spcAft>
                <a:spcPts val="1000"/>
              </a:spcAft>
              <a:buNone/>
            </a:pPr>
            <a:r>
              <a:rPr lang="es-ES" dirty="0">
                <a:solidFill>
                  <a:schemeClr val="tx1"/>
                </a:solidFill>
              </a:rPr>
              <a:t>•	Validación de entrada: Cada capa debe validar cuidadosamente los datos de entrada para evitar ataques de inyección de código malicioso. Esto es especialmente importante en la capa de presentación y la capa de lógica de negocio.</a:t>
            </a:r>
          </a:p>
          <a:p>
            <a:pPr marL="0" marR="0" indent="0">
              <a:lnSpc>
                <a:spcPct val="115000"/>
              </a:lnSpc>
              <a:spcBef>
                <a:spcPts val="0"/>
              </a:spcBef>
              <a:spcAft>
                <a:spcPts val="1000"/>
              </a:spcAft>
              <a:buNone/>
            </a:pPr>
            <a:r>
              <a:rPr lang="es-ES" dirty="0">
                <a:solidFill>
                  <a:schemeClr val="tx1"/>
                </a:solidFill>
              </a:rPr>
              <a:t>•	Seguridad en la capa de presentación: Es importante asegurarse de que la capa de presentación no permita la ejecución de código malicioso. Para ello, se deben limitar las opciones del usuario y deshabilitar la ejecución de scripts maliciosos.</a:t>
            </a:r>
          </a:p>
          <a:p>
            <a:pPr marL="0" marR="0" indent="0">
              <a:lnSpc>
                <a:spcPct val="115000"/>
              </a:lnSpc>
              <a:spcBef>
                <a:spcPts val="0"/>
              </a:spcBef>
              <a:spcAft>
                <a:spcPts val="1000"/>
              </a:spcAft>
              <a:buNone/>
            </a:pPr>
            <a:r>
              <a:rPr lang="es-ES" dirty="0">
                <a:solidFill>
                  <a:schemeClr val="tx1"/>
                </a:solidFill>
              </a:rPr>
              <a:t>•	Seguridad en la capa de lógica de negocio: La capa de lógica de negocio debe ser protegida para evitar que se realicen operaciones no autorizadas o se acceda a datos confidenciales. Es importante asegurarse de que esta capa tenga un acceso seguro a la capa de persistencia de datos.</a:t>
            </a:r>
          </a:p>
          <a:p>
            <a:pPr marL="0" marR="0" indent="0">
              <a:lnSpc>
                <a:spcPct val="115000"/>
              </a:lnSpc>
              <a:spcBef>
                <a:spcPts val="0"/>
              </a:spcBef>
              <a:spcAft>
                <a:spcPts val="1000"/>
              </a:spcAft>
              <a:buNone/>
            </a:pPr>
            <a:r>
              <a:rPr lang="es-ES" dirty="0">
                <a:solidFill>
                  <a:schemeClr val="tx1"/>
                </a:solidFill>
              </a:rPr>
              <a:t>•	Seguridad en la capa de persistencia de datos: La capa de persistencia de datos debe ser protegida para evitar la exposición de datos confidenciales y el acceso no autorizado. Se deben implementar mecanismos de seguridad adecuados para proteger la base de datos, como la encriptación y el control de acceso.</a:t>
            </a:r>
          </a:p>
          <a:p>
            <a:pPr marL="0" marR="0" indent="0">
              <a:lnSpc>
                <a:spcPct val="115000"/>
              </a:lnSpc>
              <a:spcBef>
                <a:spcPts val="0"/>
              </a:spcBef>
              <a:spcAft>
                <a:spcPts val="1000"/>
              </a:spcAft>
              <a:buNone/>
            </a:pPr>
            <a:r>
              <a:rPr lang="es-ES" dirty="0">
                <a:solidFill>
                  <a:schemeClr val="tx1"/>
                </a:solidFill>
              </a:rPr>
              <a:t>•	Monitoreo y registro de actividad: Es importante llevar un registro de la actividad del sistema y monitorear regularmente las diferentes capas para detectar posibles vulnerabilidades y tomar medidas preventivas.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21</a:t>
            </a:fld>
            <a:endParaRPr lang="en-US" sz="2800" dirty="0">
              <a:solidFill>
                <a:schemeClr val="bg1"/>
              </a:solidFill>
            </a:endParaRPr>
          </a:p>
        </p:txBody>
      </p:sp>
    </p:spTree>
    <p:extLst>
      <p:ext uri="{BB962C8B-B14F-4D97-AF65-F5344CB8AC3E}">
        <p14:creationId xmlns:p14="http://schemas.microsoft.com/office/powerpoint/2010/main" val="2065770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22</a:t>
            </a:fld>
            <a:endParaRPr lang="en-US" sz="2800" dirty="0">
              <a:solidFill>
                <a:schemeClr val="bg1"/>
              </a:solidFill>
            </a:endParaRPr>
          </a:p>
        </p:txBody>
      </p:sp>
      <p:graphicFrame>
        <p:nvGraphicFramePr>
          <p:cNvPr id="8" name="Tabla 7">
            <a:extLst>
              <a:ext uri="{FF2B5EF4-FFF2-40B4-BE49-F238E27FC236}">
                <a16:creationId xmlns:a16="http://schemas.microsoft.com/office/drawing/2014/main" id="{E5EAAFFF-7E33-F24B-BECE-86FABB127A1B}"/>
              </a:ext>
            </a:extLst>
          </p:cNvPr>
          <p:cNvGraphicFramePr>
            <a:graphicFrameLocks noGrp="1"/>
          </p:cNvGraphicFramePr>
          <p:nvPr>
            <p:extLst>
              <p:ext uri="{D42A27DB-BD31-4B8C-83A1-F6EECF244321}">
                <p14:modId xmlns:p14="http://schemas.microsoft.com/office/powerpoint/2010/main" val="3528286210"/>
              </p:ext>
            </p:extLst>
          </p:nvPr>
        </p:nvGraphicFramePr>
        <p:xfrm>
          <a:off x="1995055" y="2067274"/>
          <a:ext cx="5803692" cy="4591841"/>
        </p:xfrm>
        <a:graphic>
          <a:graphicData uri="http://schemas.openxmlformats.org/drawingml/2006/table">
            <a:tbl>
              <a:tblPr firstRow="1" firstCol="1" bandRow="1">
                <a:tableStyleId>{5C22544A-7EE6-4342-B048-85BDC9FD1C3A}</a:tableStyleId>
              </a:tblPr>
              <a:tblGrid>
                <a:gridCol w="2901846">
                  <a:extLst>
                    <a:ext uri="{9D8B030D-6E8A-4147-A177-3AD203B41FA5}">
                      <a16:colId xmlns:a16="http://schemas.microsoft.com/office/drawing/2014/main" val="4050996310"/>
                    </a:ext>
                  </a:extLst>
                </a:gridCol>
                <a:gridCol w="2901846">
                  <a:extLst>
                    <a:ext uri="{9D8B030D-6E8A-4147-A177-3AD203B41FA5}">
                      <a16:colId xmlns:a16="http://schemas.microsoft.com/office/drawing/2014/main" val="2436002138"/>
                    </a:ext>
                  </a:extLst>
                </a:gridCol>
              </a:tblGrid>
              <a:tr h="140894">
                <a:tc>
                  <a:txBody>
                    <a:bodyPr/>
                    <a:lstStyle/>
                    <a:p>
                      <a:pPr algn="ctr">
                        <a:lnSpc>
                          <a:spcPct val="115000"/>
                        </a:lnSpc>
                        <a:spcBef>
                          <a:spcPts val="600"/>
                        </a:spcBef>
                        <a:spcAft>
                          <a:spcPts val="1600"/>
                        </a:spcAft>
                      </a:pPr>
                      <a:r>
                        <a:rPr lang="es-EC" sz="700">
                          <a:effectLst/>
                        </a:rPr>
                        <a:t>VENTAJAS</a:t>
                      </a:r>
                      <a:endParaRPr lang="es-EC" sz="7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tc>
                  <a:txBody>
                    <a:bodyPr/>
                    <a:lstStyle/>
                    <a:p>
                      <a:pPr algn="ctr">
                        <a:lnSpc>
                          <a:spcPct val="115000"/>
                        </a:lnSpc>
                        <a:spcBef>
                          <a:spcPts val="600"/>
                        </a:spcBef>
                        <a:spcAft>
                          <a:spcPts val="1600"/>
                        </a:spcAft>
                      </a:pPr>
                      <a:r>
                        <a:rPr lang="es-EC" sz="700">
                          <a:effectLst/>
                        </a:rPr>
                        <a:t>DESVENTAJAS</a:t>
                      </a:r>
                      <a:endParaRPr lang="es-EC" sz="7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extLst>
                  <a:ext uri="{0D108BD9-81ED-4DB2-BD59-A6C34878D82A}">
                    <a16:rowId xmlns:a16="http://schemas.microsoft.com/office/drawing/2014/main" val="3557580929"/>
                  </a:ext>
                </a:extLst>
              </a:tr>
              <a:tr h="1102175">
                <a:tc>
                  <a:txBody>
                    <a:bodyPr/>
                    <a:lstStyle/>
                    <a:p>
                      <a:pPr algn="just">
                        <a:lnSpc>
                          <a:spcPct val="115000"/>
                        </a:lnSpc>
                        <a:spcBef>
                          <a:spcPts val="600"/>
                        </a:spcBef>
                        <a:spcAft>
                          <a:spcPts val="1600"/>
                        </a:spcAft>
                      </a:pPr>
                      <a:r>
                        <a:rPr lang="es-EC" sz="900">
                          <a:effectLst/>
                        </a:rPr>
                        <a:t>Modularidad: </a:t>
                      </a:r>
                    </a:p>
                    <a:p>
                      <a:pPr algn="just">
                        <a:lnSpc>
                          <a:spcPct val="115000"/>
                        </a:lnSpc>
                        <a:spcBef>
                          <a:spcPts val="600"/>
                        </a:spcBef>
                        <a:spcAft>
                          <a:spcPts val="1600"/>
                        </a:spcAft>
                      </a:pPr>
                      <a:r>
                        <a:rPr lang="es-EC" sz="900">
                          <a:effectLst/>
                        </a:rPr>
                        <a:t>La arquitectura en capas permite separar el sistema en módulos más pequeños y manejables, lo que facilita la comprensión y la mantenibilidad del código.</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tc>
                  <a:txBody>
                    <a:bodyPr/>
                    <a:lstStyle/>
                    <a:p>
                      <a:pPr algn="just">
                        <a:lnSpc>
                          <a:spcPct val="115000"/>
                        </a:lnSpc>
                        <a:spcBef>
                          <a:spcPts val="600"/>
                        </a:spcBef>
                        <a:spcAft>
                          <a:spcPts val="1600"/>
                        </a:spcAft>
                      </a:pPr>
                      <a:r>
                        <a:rPr lang="es-EC" sz="900">
                          <a:effectLst/>
                        </a:rPr>
                        <a:t>Dificultad para probar: </a:t>
                      </a:r>
                    </a:p>
                    <a:p>
                      <a:pPr algn="just">
                        <a:lnSpc>
                          <a:spcPct val="115000"/>
                        </a:lnSpc>
                        <a:spcBef>
                          <a:spcPts val="600"/>
                        </a:spcBef>
                        <a:spcAft>
                          <a:spcPts val="1600"/>
                        </a:spcAft>
                      </a:pPr>
                      <a:r>
                        <a:rPr lang="es-EC" sz="900">
                          <a:effectLst/>
                        </a:rPr>
                        <a:t>La arquitectura por capas puede dificultar la realización de pruebas completas en el sistema debido a la complejidad y la cantidad de componentes interdependientes.</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extLst>
                  <a:ext uri="{0D108BD9-81ED-4DB2-BD59-A6C34878D82A}">
                    <a16:rowId xmlns:a16="http://schemas.microsoft.com/office/drawing/2014/main" val="3686368546"/>
                  </a:ext>
                </a:extLst>
              </a:tr>
              <a:tr h="1276444">
                <a:tc>
                  <a:txBody>
                    <a:bodyPr/>
                    <a:lstStyle/>
                    <a:p>
                      <a:pPr algn="just">
                        <a:lnSpc>
                          <a:spcPct val="115000"/>
                        </a:lnSpc>
                        <a:spcBef>
                          <a:spcPts val="600"/>
                        </a:spcBef>
                        <a:spcAft>
                          <a:spcPts val="1600"/>
                        </a:spcAft>
                      </a:pPr>
                      <a:r>
                        <a:rPr lang="es-EC" sz="900">
                          <a:effectLst/>
                        </a:rPr>
                        <a:t>Escalabilidad: </a:t>
                      </a:r>
                    </a:p>
                    <a:p>
                      <a:pPr algn="just">
                        <a:lnSpc>
                          <a:spcPct val="115000"/>
                        </a:lnSpc>
                        <a:spcBef>
                          <a:spcPts val="600"/>
                        </a:spcBef>
                        <a:spcAft>
                          <a:spcPts val="1600"/>
                        </a:spcAft>
                      </a:pPr>
                      <a:r>
                        <a:rPr lang="es-EC" sz="900">
                          <a:effectLst/>
                        </a:rPr>
                        <a:t>Al separar el sistema en capas, se puede escalar cada capa de forma independiente según las necesidades del sistema.</a:t>
                      </a:r>
                    </a:p>
                    <a:p>
                      <a:pPr algn="just">
                        <a:lnSpc>
                          <a:spcPct val="115000"/>
                        </a:lnSpc>
                        <a:spcBef>
                          <a:spcPts val="600"/>
                        </a:spcBef>
                        <a:spcAft>
                          <a:spcPts val="1600"/>
                        </a:spcAft>
                      </a:pPr>
                      <a:r>
                        <a:rPr lang="es-EC" sz="900">
                          <a:effectLst/>
                        </a:rPr>
                        <a:t> </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tc>
                  <a:txBody>
                    <a:bodyPr/>
                    <a:lstStyle/>
                    <a:p>
                      <a:pPr algn="just">
                        <a:lnSpc>
                          <a:spcPct val="115000"/>
                        </a:lnSpc>
                        <a:spcBef>
                          <a:spcPts val="600"/>
                        </a:spcBef>
                        <a:spcAft>
                          <a:spcPts val="1600"/>
                        </a:spcAft>
                      </a:pPr>
                      <a:r>
                        <a:rPr lang="es-EC" sz="900">
                          <a:effectLst/>
                        </a:rPr>
                        <a:t>Complejidad: </a:t>
                      </a:r>
                    </a:p>
                    <a:p>
                      <a:pPr algn="just">
                        <a:lnSpc>
                          <a:spcPct val="115000"/>
                        </a:lnSpc>
                        <a:spcBef>
                          <a:spcPts val="600"/>
                        </a:spcBef>
                        <a:spcAft>
                          <a:spcPts val="1600"/>
                        </a:spcAft>
                      </a:pPr>
                      <a:r>
                        <a:rPr lang="es-EC" sz="900">
                          <a:effectLst/>
                        </a:rPr>
                        <a:t>La arquitectura en capas puede introducir una complejidad adicional en el diseño del sistema, lo que puede dificultar la comprensión del código.</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extLst>
                  <a:ext uri="{0D108BD9-81ED-4DB2-BD59-A6C34878D82A}">
                    <a16:rowId xmlns:a16="http://schemas.microsoft.com/office/drawing/2014/main" val="1406154139"/>
                  </a:ext>
                </a:extLst>
              </a:tr>
              <a:tr h="953044">
                <a:tc>
                  <a:txBody>
                    <a:bodyPr/>
                    <a:lstStyle/>
                    <a:p>
                      <a:pPr algn="just">
                        <a:lnSpc>
                          <a:spcPct val="115000"/>
                        </a:lnSpc>
                        <a:spcBef>
                          <a:spcPts val="600"/>
                        </a:spcBef>
                        <a:spcAft>
                          <a:spcPts val="1600"/>
                        </a:spcAft>
                      </a:pPr>
                      <a:r>
                        <a:rPr lang="es-EC" sz="900">
                          <a:effectLst/>
                        </a:rPr>
                        <a:t>Flexibilidad: </a:t>
                      </a:r>
                    </a:p>
                    <a:p>
                      <a:pPr algn="just">
                        <a:lnSpc>
                          <a:spcPct val="115000"/>
                        </a:lnSpc>
                        <a:spcBef>
                          <a:spcPts val="600"/>
                        </a:spcBef>
                        <a:spcAft>
                          <a:spcPts val="1600"/>
                        </a:spcAft>
                      </a:pPr>
                      <a:r>
                        <a:rPr lang="es-EC" sz="900">
                          <a:effectLst/>
                        </a:rPr>
                        <a:t>La arquitectura en capas permite cambiar la implementación de una capa sin afectar las otras capas, lo que permite una mayor flexibilidad y adaptabilidad del sistema.</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tc>
                  <a:txBody>
                    <a:bodyPr/>
                    <a:lstStyle/>
                    <a:p>
                      <a:pPr algn="just">
                        <a:lnSpc>
                          <a:spcPct val="115000"/>
                        </a:lnSpc>
                        <a:spcBef>
                          <a:spcPts val="600"/>
                        </a:spcBef>
                        <a:spcAft>
                          <a:spcPts val="1600"/>
                        </a:spcAft>
                      </a:pPr>
                      <a:r>
                        <a:rPr lang="es-EC" sz="900">
                          <a:effectLst/>
                        </a:rPr>
                        <a:t>Overhead de comunicación: </a:t>
                      </a:r>
                    </a:p>
                    <a:p>
                      <a:pPr algn="just">
                        <a:lnSpc>
                          <a:spcPct val="115000"/>
                        </a:lnSpc>
                        <a:spcBef>
                          <a:spcPts val="600"/>
                        </a:spcBef>
                        <a:spcAft>
                          <a:spcPts val="1600"/>
                        </a:spcAft>
                      </a:pPr>
                      <a:r>
                        <a:rPr lang="es-EC" sz="900">
                          <a:effectLst/>
                        </a:rPr>
                        <a:t>La comunicación entre capas puede ser costosa en términos de rendimiento, lo que puede limitar la escalabilidad del sistema.</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extLst>
                  <a:ext uri="{0D108BD9-81ED-4DB2-BD59-A6C34878D82A}">
                    <a16:rowId xmlns:a16="http://schemas.microsoft.com/office/drawing/2014/main" val="1452374236"/>
                  </a:ext>
                </a:extLst>
              </a:tr>
              <a:tr h="953044">
                <a:tc>
                  <a:txBody>
                    <a:bodyPr/>
                    <a:lstStyle/>
                    <a:p>
                      <a:pPr algn="just">
                        <a:lnSpc>
                          <a:spcPct val="115000"/>
                        </a:lnSpc>
                        <a:spcBef>
                          <a:spcPts val="600"/>
                        </a:spcBef>
                        <a:spcAft>
                          <a:spcPts val="1600"/>
                        </a:spcAft>
                      </a:pPr>
                      <a:r>
                        <a:rPr lang="es-EC" sz="900">
                          <a:effectLst/>
                        </a:rPr>
                        <a:t>Separación de responsabilidades: </a:t>
                      </a:r>
                    </a:p>
                    <a:p>
                      <a:pPr algn="just">
                        <a:lnSpc>
                          <a:spcPct val="115000"/>
                        </a:lnSpc>
                        <a:spcBef>
                          <a:spcPts val="600"/>
                        </a:spcBef>
                        <a:spcAft>
                          <a:spcPts val="1600"/>
                        </a:spcAft>
                      </a:pPr>
                      <a:r>
                        <a:rPr lang="es-EC" sz="900">
                          <a:effectLst/>
                        </a:rPr>
                        <a:t>La arquitectura en capas permite separar las responsabilidades de cada capa, lo que facilita la comprensión y la organización del código.</a:t>
                      </a:r>
                      <a:endParaRPr lang="es-EC" sz="90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tc>
                  <a:txBody>
                    <a:bodyPr/>
                    <a:lstStyle/>
                    <a:p>
                      <a:pPr algn="just">
                        <a:lnSpc>
                          <a:spcPct val="115000"/>
                        </a:lnSpc>
                        <a:spcBef>
                          <a:spcPts val="600"/>
                        </a:spcBef>
                        <a:spcAft>
                          <a:spcPts val="1600"/>
                        </a:spcAft>
                      </a:pPr>
                      <a:r>
                        <a:rPr lang="es-EC" sz="900" dirty="0">
                          <a:effectLst/>
                        </a:rPr>
                        <a:t>Rigidez: </a:t>
                      </a:r>
                    </a:p>
                    <a:p>
                      <a:pPr algn="just">
                        <a:lnSpc>
                          <a:spcPct val="115000"/>
                        </a:lnSpc>
                        <a:spcBef>
                          <a:spcPts val="600"/>
                        </a:spcBef>
                        <a:spcAft>
                          <a:spcPts val="1600"/>
                        </a:spcAft>
                      </a:pPr>
                      <a:r>
                        <a:rPr lang="es-EC" sz="900" dirty="0">
                          <a:effectLst/>
                        </a:rPr>
                        <a:t>La arquitectura en capas puede ser demasiado rígida en algunos casos, lo que puede limitar la flexibilidad y adaptabilidad del sistema.</a:t>
                      </a:r>
                      <a:endParaRPr lang="es-EC" sz="900" dirty="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43300" marR="43300" marT="0" marB="0"/>
                </a:tc>
                <a:extLst>
                  <a:ext uri="{0D108BD9-81ED-4DB2-BD59-A6C34878D82A}">
                    <a16:rowId xmlns:a16="http://schemas.microsoft.com/office/drawing/2014/main" val="1735802760"/>
                  </a:ext>
                </a:extLst>
              </a:tr>
            </a:tbl>
          </a:graphicData>
        </a:graphic>
      </p:graphicFrame>
    </p:spTree>
    <p:extLst>
      <p:ext uri="{BB962C8B-B14F-4D97-AF65-F5344CB8AC3E}">
        <p14:creationId xmlns:p14="http://schemas.microsoft.com/office/powerpoint/2010/main" val="6238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ARQUITECTURA EN CAPAS + DIP</a:t>
            </a:r>
          </a:p>
          <a:p>
            <a:pPr marL="0" marR="0" indent="0">
              <a:lnSpc>
                <a:spcPct val="115000"/>
              </a:lnSpc>
              <a:spcBef>
                <a:spcPts val="0"/>
              </a:spcBef>
              <a:spcAft>
                <a:spcPts val="1000"/>
              </a:spcAft>
              <a:buNone/>
            </a:pPr>
            <a:r>
              <a:rPr lang="es-ES" dirty="0">
                <a:solidFill>
                  <a:schemeClr val="tx1"/>
                </a:solidFill>
              </a:rPr>
              <a:t>La arquitectura en capas y el principio de inversión de dependencias (DIP) son dos conceptos importantes en el desarrollo de software. La arquitectura en capas se enfoca en dividir un sistema en capas lógicas, mientras que el principio de DIP se enfoca en establecer una separación entre los componentes del sistema y sus dependencias [10].</a:t>
            </a:r>
          </a:p>
          <a:p>
            <a:pPr marL="0" marR="0" indent="0">
              <a:lnSpc>
                <a:spcPct val="115000"/>
              </a:lnSpc>
              <a:spcBef>
                <a:spcPts val="0"/>
              </a:spcBef>
              <a:spcAft>
                <a:spcPts val="1000"/>
              </a:spcAft>
              <a:buNone/>
            </a:pPr>
            <a:r>
              <a:rPr lang="es-ES" dirty="0">
                <a:solidFill>
                  <a:schemeClr val="tx1"/>
                </a:solidFill>
              </a:rPr>
              <a:t>La arquitectura en capas puede ser compatible con el principio de DIP, ya que permite establecer una separación clara entre las diferentes capas del sistema. Por ejemplo, en una arquitectura en capas típica, la capa de presentación depende de la capa de aplicación y la capa de aplicación depende de la capa de datos. Sin embargo, al aplicar el principio de DIP, se busca que la capa de presentación no dependa directamente de la capa de aplicación, sino de una interfaz o abstracción que representa a la capa de aplicación.</a:t>
            </a:r>
          </a:p>
          <a:p>
            <a:pPr marL="0" marR="0" indent="0">
              <a:lnSpc>
                <a:spcPct val="115000"/>
              </a:lnSpc>
              <a:spcBef>
                <a:spcPts val="0"/>
              </a:spcBef>
              <a:spcAft>
                <a:spcPts val="1000"/>
              </a:spcAft>
              <a:buNone/>
            </a:pPr>
            <a:r>
              <a:rPr lang="es-ES" dirty="0">
                <a:solidFill>
                  <a:schemeClr val="tx1"/>
                </a:solidFill>
              </a:rPr>
              <a:t>La aplicación del principio de DIP en una arquitectura en capas puede ofrecer varios beneficios, como una mayor modularidad y facilidad de mantenimiento. Al separar los componentes del sistema de sus dependencias, se pueden realizar cambios y actualizaciones sin afectar al resto del sistema. Además, al utilizar abstracciones en lugar de implementaciones concretas, se pueden intercambiar componentes fácilmente sin modificar el resto del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23</a:t>
            </a:fld>
            <a:endParaRPr lang="en-US" sz="2800" dirty="0">
              <a:solidFill>
                <a:schemeClr val="bg1"/>
              </a:solidFill>
            </a:endParaRPr>
          </a:p>
        </p:txBody>
      </p:sp>
    </p:spTree>
    <p:extLst>
      <p:ext uri="{BB962C8B-B14F-4D97-AF65-F5344CB8AC3E}">
        <p14:creationId xmlns:p14="http://schemas.microsoft.com/office/powerpoint/2010/main" val="847208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ARQUITECTURA HEXAGONAL</a:t>
            </a:r>
          </a:p>
          <a:p>
            <a:pPr marL="0" marR="0" indent="0">
              <a:lnSpc>
                <a:spcPct val="115000"/>
              </a:lnSpc>
              <a:spcBef>
                <a:spcPts val="0"/>
              </a:spcBef>
              <a:spcAft>
                <a:spcPts val="1000"/>
              </a:spcAft>
              <a:buNone/>
            </a:pPr>
            <a:r>
              <a:rPr lang="es-ES" dirty="0">
                <a:solidFill>
                  <a:schemeClr val="tx1"/>
                </a:solidFill>
              </a:rPr>
              <a:t>La arquitectura hexagonal, también conocida como arquitectura de puertos y adaptadores, es una arquitectura de software que busca separar el núcleo de la aplicación de su entorno externo y de sus adaptaciones a diferentes tecnologías. La idea principal es separar la lógica de negocio y las reglas de negocio del código específico de la tecnología y las implementaciones de entrada y salida.</a:t>
            </a:r>
          </a:p>
          <a:p>
            <a:pPr marL="0" marR="0" indent="0">
              <a:lnSpc>
                <a:spcPct val="115000"/>
              </a:lnSpc>
              <a:spcBef>
                <a:spcPts val="0"/>
              </a:spcBef>
              <a:spcAft>
                <a:spcPts val="1000"/>
              </a:spcAft>
              <a:buNone/>
            </a:pPr>
            <a:r>
              <a:rPr lang="es-ES" dirty="0">
                <a:solidFill>
                  <a:schemeClr val="tx1"/>
                </a:solidFill>
              </a:rPr>
              <a:t>En la arquitectura hexagonal, el núcleo de la aplicación se encuentra en el centro y se comunica con el exterior a través de puertos. Un puerto es una interfaz que define cómo el núcleo de la aplicación se comunica con el exterior. Por ejemplo, un puerto podría definir cómo se realiza la lectura y escritura de datos en una base de datos o cómo se recibe y envía información por una interfaz de usuario [8].</a:t>
            </a:r>
          </a:p>
          <a:p>
            <a:pPr marL="0" marR="0" indent="0">
              <a:lnSpc>
                <a:spcPct val="115000"/>
              </a:lnSpc>
              <a:spcBef>
                <a:spcPts val="0"/>
              </a:spcBef>
              <a:spcAft>
                <a:spcPts val="1000"/>
              </a:spcAft>
              <a:buNone/>
            </a:pPr>
            <a:r>
              <a:rPr lang="es-ES" dirty="0">
                <a:solidFill>
                  <a:schemeClr val="tx1"/>
                </a:solidFill>
              </a:rPr>
              <a:t>En la arquitectura hexagonal, los adaptadores se encargan de conectar el núcleo de la aplicación con el exterior. Los adaptadores pueden ser de diferentes tipos, como adaptadores de base de datos, adaptadores de servicios web o adaptadores de interfaces de usuario. Los adaptadores implementan los puertos definidos por la aplicación y se encargan de transformar los datos en un formato que pueda ser utilizado por el núcleo de la aplicación.</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24</a:t>
            </a:fld>
            <a:endParaRPr lang="en-US" sz="2800" dirty="0">
              <a:solidFill>
                <a:schemeClr val="bg1"/>
              </a:solidFill>
            </a:endParaRPr>
          </a:p>
        </p:txBody>
      </p:sp>
    </p:spTree>
    <p:extLst>
      <p:ext uri="{BB962C8B-B14F-4D97-AF65-F5344CB8AC3E}">
        <p14:creationId xmlns:p14="http://schemas.microsoft.com/office/powerpoint/2010/main" val="139882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a:bodyPr>
          <a:lstStyle/>
          <a:p>
            <a:pPr marL="0" marR="0" indent="0">
              <a:lnSpc>
                <a:spcPct val="115000"/>
              </a:lnSpc>
              <a:spcBef>
                <a:spcPts val="0"/>
              </a:spcBef>
              <a:spcAft>
                <a:spcPts val="1000"/>
              </a:spcAft>
              <a:buNone/>
            </a:pPr>
            <a:r>
              <a:rPr lang="es-ES" dirty="0">
                <a:solidFill>
                  <a:schemeClr val="tx1"/>
                </a:solidFill>
              </a:rPr>
              <a:t>ARQUITECTURA ONION</a:t>
            </a:r>
          </a:p>
          <a:p>
            <a:pPr marL="0" marR="0" indent="0">
              <a:lnSpc>
                <a:spcPct val="115000"/>
              </a:lnSpc>
              <a:spcBef>
                <a:spcPts val="0"/>
              </a:spcBef>
              <a:spcAft>
                <a:spcPts val="1000"/>
              </a:spcAft>
              <a:buNone/>
            </a:pPr>
            <a:r>
              <a:rPr lang="es-ES" dirty="0">
                <a:solidFill>
                  <a:schemeClr val="tx1"/>
                </a:solidFill>
              </a:rPr>
              <a:t>La arquitectura </a:t>
            </a:r>
            <a:r>
              <a:rPr lang="es-ES" dirty="0" err="1">
                <a:solidFill>
                  <a:schemeClr val="tx1"/>
                </a:solidFill>
              </a:rPr>
              <a:t>Onion</a:t>
            </a:r>
            <a:r>
              <a:rPr lang="es-ES" dirty="0">
                <a:solidFill>
                  <a:schemeClr val="tx1"/>
                </a:solidFill>
              </a:rPr>
              <a:t> (también conocida como arquitectura de cebolla) es una arquitectura de software que se basa en la idea de que una aplicación se divide en capas, pero en lugar de tener capas fijas y rígidas como en otras arquitecturas, estas capas están organizadas en torno al núcleo de la aplicación y se construyen de forma progresiva, en capas concéntricas que rodean el núcleo.</a:t>
            </a:r>
          </a:p>
          <a:p>
            <a:pPr marL="0" marR="0" indent="0">
              <a:lnSpc>
                <a:spcPct val="115000"/>
              </a:lnSpc>
              <a:spcBef>
                <a:spcPts val="0"/>
              </a:spcBef>
              <a:spcAft>
                <a:spcPts val="1000"/>
              </a:spcAft>
              <a:buNone/>
            </a:pPr>
            <a:r>
              <a:rPr lang="es-ES" dirty="0">
                <a:solidFill>
                  <a:schemeClr val="tx1"/>
                </a:solidFill>
              </a:rPr>
              <a:t>El núcleo de la aplicación contiene la lógica de negocio y es independiente de cualquier tecnología externa. Las capas exteriores de la aplicación proporcionan servicios que interactúan con el exterior y que dependen de la tecnología específica utilizada en la aplicación [11].</a:t>
            </a:r>
          </a:p>
          <a:p>
            <a:pPr marL="0" marR="0" indent="0">
              <a:lnSpc>
                <a:spcPct val="115000"/>
              </a:lnSpc>
              <a:spcBef>
                <a:spcPts val="0"/>
              </a:spcBef>
              <a:spcAft>
                <a:spcPts val="1000"/>
              </a:spcAft>
              <a:buNone/>
            </a:pPr>
            <a:r>
              <a:rPr lang="es-ES" dirty="0">
                <a:solidFill>
                  <a:schemeClr val="tx1"/>
                </a:solidFill>
              </a:rPr>
              <a:t>En la arquitectura </a:t>
            </a:r>
            <a:r>
              <a:rPr lang="es-ES" dirty="0" err="1">
                <a:solidFill>
                  <a:schemeClr val="tx1"/>
                </a:solidFill>
              </a:rPr>
              <a:t>Onion</a:t>
            </a:r>
            <a:r>
              <a:rPr lang="es-ES" dirty="0">
                <a:solidFill>
                  <a:schemeClr val="tx1"/>
                </a:solidFill>
              </a:rPr>
              <a:t>, cada capa se comunica con la capa anterior a través de interfaces bien definidas. Cada capa es responsable de proporcionar un conjunto de servicios a la capa siguiente y consume los servicios de la capa anterior. Las capas superiores dependen de las capas inferiores, pero las capas inferiores no saben nada acerca de las capas superiores.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25</a:t>
            </a:fld>
            <a:endParaRPr lang="en-US" sz="2800" dirty="0">
              <a:solidFill>
                <a:schemeClr val="bg1"/>
              </a:solidFill>
            </a:endParaRPr>
          </a:p>
        </p:txBody>
      </p:sp>
    </p:spTree>
    <p:extLst>
      <p:ext uri="{BB962C8B-B14F-4D97-AF65-F5344CB8AC3E}">
        <p14:creationId xmlns:p14="http://schemas.microsoft.com/office/powerpoint/2010/main" val="326629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ARQUITECTURA CLEAN</a:t>
            </a:r>
          </a:p>
          <a:p>
            <a:pPr marL="0" marR="0" indent="0">
              <a:lnSpc>
                <a:spcPct val="115000"/>
              </a:lnSpc>
              <a:spcBef>
                <a:spcPts val="0"/>
              </a:spcBef>
              <a:spcAft>
                <a:spcPts val="1000"/>
              </a:spcAft>
              <a:buNone/>
            </a:pPr>
            <a:r>
              <a:rPr lang="es-ES" dirty="0">
                <a:solidFill>
                  <a:schemeClr val="tx1"/>
                </a:solidFill>
              </a:rPr>
              <a:t>La arquitectura </a:t>
            </a:r>
            <a:r>
              <a:rPr lang="es-ES" dirty="0" err="1">
                <a:solidFill>
                  <a:schemeClr val="tx1"/>
                </a:solidFill>
              </a:rPr>
              <a:t>Clean</a:t>
            </a:r>
            <a:r>
              <a:rPr lang="es-ES" dirty="0">
                <a:solidFill>
                  <a:schemeClr val="tx1"/>
                </a:solidFill>
              </a:rPr>
              <a:t> (también conocida como arquitectura Hexagonal o Puertos y Adaptadores) es una arquitectura de software que se centra en separar las diferentes capas de una aplicación y hacer que cada capa sea independiente de las demás [10].</a:t>
            </a:r>
          </a:p>
          <a:p>
            <a:pPr marL="0" marR="0" indent="0">
              <a:lnSpc>
                <a:spcPct val="115000"/>
              </a:lnSpc>
              <a:spcBef>
                <a:spcPts val="0"/>
              </a:spcBef>
              <a:spcAft>
                <a:spcPts val="1000"/>
              </a:spcAft>
              <a:buNone/>
            </a:pPr>
            <a:r>
              <a:rPr lang="es-ES" dirty="0">
                <a:solidFill>
                  <a:schemeClr val="tx1"/>
                </a:solidFill>
              </a:rPr>
              <a:t>La arquitectura </a:t>
            </a:r>
            <a:r>
              <a:rPr lang="es-ES" dirty="0" err="1">
                <a:solidFill>
                  <a:schemeClr val="tx1"/>
                </a:solidFill>
              </a:rPr>
              <a:t>Clean</a:t>
            </a:r>
            <a:r>
              <a:rPr lang="es-ES" dirty="0">
                <a:solidFill>
                  <a:schemeClr val="tx1"/>
                </a:solidFill>
              </a:rPr>
              <a:t> se basa en la idea de que una aplicación se divide en tres capas principales:</a:t>
            </a:r>
          </a:p>
          <a:p>
            <a:pPr marL="0" marR="0" indent="0">
              <a:lnSpc>
                <a:spcPct val="115000"/>
              </a:lnSpc>
              <a:spcBef>
                <a:spcPts val="0"/>
              </a:spcBef>
              <a:spcAft>
                <a:spcPts val="1000"/>
              </a:spcAft>
              <a:buNone/>
            </a:pPr>
            <a:r>
              <a:rPr lang="es-ES" dirty="0">
                <a:solidFill>
                  <a:schemeClr val="tx1"/>
                </a:solidFill>
              </a:rPr>
              <a:t>•	Capa de presentación: Esta capa es responsable de la interfaz de usuario de la aplicación. En esta capa se encuentran los componentes que interactúan con el usuario, como las pantallas, los formularios y los botones.</a:t>
            </a:r>
          </a:p>
          <a:p>
            <a:pPr marL="0" marR="0" indent="0">
              <a:lnSpc>
                <a:spcPct val="115000"/>
              </a:lnSpc>
              <a:spcBef>
                <a:spcPts val="0"/>
              </a:spcBef>
              <a:spcAft>
                <a:spcPts val="1000"/>
              </a:spcAft>
              <a:buNone/>
            </a:pPr>
            <a:r>
              <a:rPr lang="es-ES" dirty="0">
                <a:solidFill>
                  <a:schemeClr val="tx1"/>
                </a:solidFill>
              </a:rPr>
              <a:t>•	Capa de dominio: Esta capa contiene la lógica de negocio de la aplicación. Aquí se definen las entidades y los casos de uso que representan la lógica central de la aplicación. Esta capa es independiente de la tecnología utilizada para implementar la aplicación.</a:t>
            </a:r>
          </a:p>
          <a:p>
            <a:pPr marL="0" marR="0" indent="0">
              <a:lnSpc>
                <a:spcPct val="115000"/>
              </a:lnSpc>
              <a:spcBef>
                <a:spcPts val="0"/>
              </a:spcBef>
              <a:spcAft>
                <a:spcPts val="1000"/>
              </a:spcAft>
              <a:buNone/>
            </a:pPr>
            <a:r>
              <a:rPr lang="es-ES" dirty="0">
                <a:solidFill>
                  <a:schemeClr val="tx1"/>
                </a:solidFill>
              </a:rPr>
              <a:t>•	Capa de infraestructura: Esta capa es responsable de la integración de la aplicación con el entorno externo, como bases de datos, servicios web, sistemas de correo electrónico, etc. En esta capa se encuentran los adaptadores que permiten a la aplicación comunicarse con el exterior.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26</a:t>
            </a:fld>
            <a:endParaRPr lang="en-US" sz="2800" dirty="0">
              <a:solidFill>
                <a:schemeClr val="bg1"/>
              </a:solidFill>
            </a:endParaRPr>
          </a:p>
        </p:txBody>
      </p:sp>
    </p:spTree>
    <p:extLst>
      <p:ext uri="{BB962C8B-B14F-4D97-AF65-F5344CB8AC3E}">
        <p14:creationId xmlns:p14="http://schemas.microsoft.com/office/powerpoint/2010/main" val="2742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36544" y="1763012"/>
            <a:ext cx="6583680" cy="4539113"/>
          </a:xfrm>
        </p:spPr>
        <p:style>
          <a:lnRef idx="3">
            <a:schemeClr val="lt1"/>
          </a:lnRef>
          <a:fillRef idx="1">
            <a:schemeClr val="accent1"/>
          </a:fillRef>
          <a:effectRef idx="1">
            <a:schemeClr val="accent1"/>
          </a:effectRef>
          <a:fontRef idx="minor">
            <a:schemeClr val="lt1"/>
          </a:fontRef>
        </p:style>
        <p:txBody>
          <a:bodyPr anchor="ctr">
            <a:normAutofit/>
          </a:bodyPr>
          <a:lstStyle/>
          <a:p>
            <a:r>
              <a:rPr lang="es-ES" sz="5400" dirty="0">
                <a:solidFill>
                  <a:srgbClr val="FFFFFF"/>
                </a:solidFill>
              </a:rPr>
              <a:t>4	Parte p</a:t>
            </a:r>
            <a:r>
              <a:rPr lang="es-EC" sz="5400" dirty="0" err="1">
                <a:solidFill>
                  <a:srgbClr val="FFFFFF"/>
                </a:solidFill>
              </a:rPr>
              <a:t>ráctica</a:t>
            </a:r>
            <a:endParaRPr lang="es-ES" sz="5400" dirty="0">
              <a:solidFill>
                <a:srgbClr val="FFFFFF"/>
              </a:solidFill>
            </a:endParaRP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7333129" y="1763012"/>
            <a:ext cx="4277678" cy="3929040"/>
          </a:xfrm>
        </p:spPr>
        <p:txBody>
          <a:bodyPr anchor="ctr">
            <a:normAutofit/>
          </a:bodyPr>
          <a:lstStyle/>
          <a:p>
            <a:r>
              <a:rPr lang="es-ES" dirty="0"/>
              <a:t>Para esta práctica se crea un proyecto desde cero.</a:t>
            </a:r>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405936" y="6292794"/>
            <a:ext cx="786064" cy="523220"/>
          </a:xfrm>
          <a:prstGeom prst="rect">
            <a:avLst/>
          </a:prstGeom>
          <a:noFill/>
        </p:spPr>
        <p:txBody>
          <a:bodyPr wrap="square" rtlCol="0">
            <a:spAutoFit/>
          </a:bodyPr>
          <a:lstStyle/>
          <a:p>
            <a:r>
              <a:rPr lang="es-EC" sz="2800" dirty="0"/>
              <a:t>18</a:t>
            </a:r>
            <a:endParaRPr lang="es-EC" sz="2000" dirty="0"/>
          </a:p>
        </p:txBody>
      </p:sp>
    </p:spTree>
    <p:extLst>
      <p:ext uri="{BB962C8B-B14F-4D97-AF65-F5344CB8AC3E}">
        <p14:creationId xmlns:p14="http://schemas.microsoft.com/office/powerpoint/2010/main" val="309270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En primer lugar, se crea una solución en blanco en visual </a:t>
            </a:r>
            <a:r>
              <a:rPr lang="es-ES" dirty="0" err="1">
                <a:latin typeface="Calibri" panose="020F0502020204030204" pitchFamily="34" charset="0"/>
                <a:ea typeface="Calibri" panose="020F0502020204030204" pitchFamily="34" charset="0"/>
                <a:cs typeface="Times New Roman" panose="02020603050405020304" pitchFamily="18" charset="0"/>
              </a:rPr>
              <a:t>studio</a:t>
            </a:r>
            <a:r>
              <a:rPr lang="es-ES" dirty="0">
                <a:latin typeface="Calibri" panose="020F0502020204030204" pitchFamily="34" charset="0"/>
                <a:ea typeface="Calibri" panose="020F0502020204030204" pitchFamily="34" charset="0"/>
                <a:cs typeface="Times New Roman" panose="02020603050405020304" pitchFamily="18" charset="0"/>
              </a:rPr>
              <a:t>, para ello se empieza por crear un nuevo proyecto.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busca solución en blanco y se selecciona el resultado.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nterfaz de usuario gráfica, Texto&#10;&#10;Descripción generada automáticamente">
            <a:extLst>
              <a:ext uri="{FF2B5EF4-FFF2-40B4-BE49-F238E27FC236}">
                <a16:creationId xmlns:a16="http://schemas.microsoft.com/office/drawing/2014/main" id="{627BE2C2-F95C-1CBD-2D19-4306A66499F2}"/>
              </a:ext>
            </a:extLst>
          </p:cNvPr>
          <p:cNvPicPr>
            <a:picLocks noChangeAspect="1"/>
          </p:cNvPicPr>
          <p:nvPr/>
        </p:nvPicPr>
        <p:blipFill>
          <a:blip r:embed="rId2"/>
          <a:stretch>
            <a:fillRect/>
          </a:stretch>
        </p:blipFill>
        <p:spPr>
          <a:xfrm>
            <a:off x="5117341" y="1941830"/>
            <a:ext cx="3051934" cy="218916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Imagen 9" descr="Interfaz de usuario gráfica, Texto&#10;&#10;Descripción generada automáticamente">
            <a:extLst>
              <a:ext uri="{FF2B5EF4-FFF2-40B4-BE49-F238E27FC236}">
                <a16:creationId xmlns:a16="http://schemas.microsoft.com/office/drawing/2014/main" id="{6E5F4BCC-AE1F-92BF-648E-159C74E963C9}"/>
              </a:ext>
            </a:extLst>
          </p:cNvPr>
          <p:cNvPicPr>
            <a:picLocks noChangeAspect="1"/>
          </p:cNvPicPr>
          <p:nvPr/>
        </p:nvPicPr>
        <p:blipFill>
          <a:blip r:embed="rId3"/>
          <a:stretch>
            <a:fillRect/>
          </a:stretch>
        </p:blipFill>
        <p:spPr>
          <a:xfrm>
            <a:off x="5117341" y="4727447"/>
            <a:ext cx="3115498" cy="152783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022333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Luego se le asigna un nombre y su ubicación.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29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nuevo proyecto de Windows </a:t>
            </a:r>
            <a:r>
              <a:rPr lang="es-ES" dirty="0" err="1">
                <a:latin typeface="Calibri" panose="020F0502020204030204" pitchFamily="34" charset="0"/>
                <a:ea typeface="Calibri" panose="020F0502020204030204" pitchFamily="34" charset="0"/>
                <a:cs typeface="Times New Roman" panose="02020603050405020304" pitchFamily="18" charset="0"/>
              </a:rPr>
              <a:t>forms</a:t>
            </a:r>
            <a:r>
              <a:rPr lang="es-ES" dirty="0">
                <a:latin typeface="Calibri" panose="020F0502020204030204" pitchFamily="34" charset="0"/>
                <a:ea typeface="Calibri" panose="020F0502020204030204" pitchFamily="34" charset="0"/>
                <a:cs typeface="Times New Roman" panose="02020603050405020304" pitchFamily="18" charset="0"/>
              </a:rPr>
              <a:t> para la capa de presentación.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10;&#10;Descripción generada automáticamente">
            <a:extLst>
              <a:ext uri="{FF2B5EF4-FFF2-40B4-BE49-F238E27FC236}">
                <a16:creationId xmlns:a16="http://schemas.microsoft.com/office/drawing/2014/main" id="{E212288D-B63E-68DE-FFA3-2497420AC6C3}"/>
              </a:ext>
            </a:extLst>
          </p:cNvPr>
          <p:cNvPicPr>
            <a:picLocks noChangeAspect="1"/>
          </p:cNvPicPr>
          <p:nvPr/>
        </p:nvPicPr>
        <p:blipFill>
          <a:blip r:embed="rId2"/>
          <a:stretch>
            <a:fillRect/>
          </a:stretch>
        </p:blipFill>
        <p:spPr>
          <a:xfrm>
            <a:off x="5080274" y="2044092"/>
            <a:ext cx="2932972" cy="182453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Captura de pantalla de un celular&#10;&#10;Descripción generada automáticamente">
            <a:extLst>
              <a:ext uri="{FF2B5EF4-FFF2-40B4-BE49-F238E27FC236}">
                <a16:creationId xmlns:a16="http://schemas.microsoft.com/office/drawing/2014/main" id="{7BA506DF-3ADC-954A-FEAB-8628F47AABC5}"/>
              </a:ext>
            </a:extLst>
          </p:cNvPr>
          <p:cNvPicPr>
            <a:picLocks noChangeAspect="1"/>
          </p:cNvPicPr>
          <p:nvPr/>
        </p:nvPicPr>
        <p:blipFill>
          <a:blip r:embed="rId3"/>
          <a:stretch>
            <a:fillRect/>
          </a:stretch>
        </p:blipFill>
        <p:spPr>
          <a:xfrm>
            <a:off x="5080274" y="4411201"/>
            <a:ext cx="2938140" cy="176257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289866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7"/>
            <a:ext cx="8413952" cy="4187646"/>
          </a:xfrm>
        </p:spPr>
        <p:txBody>
          <a:bodyPr>
            <a:normAutofit/>
          </a:bodyPr>
          <a:lstStyle/>
          <a:p>
            <a:pPr marL="0" marR="0" indent="0" algn="just">
              <a:lnSpc>
                <a:spcPct val="115000"/>
              </a:lnSpc>
              <a:spcBef>
                <a:spcPts val="0"/>
              </a:spcBef>
              <a:spcAft>
                <a:spcPts val="1000"/>
              </a:spcAft>
              <a:buNone/>
            </a:pPr>
            <a:r>
              <a:rPr lang="es-ES" dirty="0">
                <a:solidFill>
                  <a:schemeClr val="tx1"/>
                </a:solidFill>
              </a:rPr>
              <a:t>Hoy en día, los patrones de arquitectura son ampliamente utilizados en la industria del software y son una parte importante de la educación y la formación en ciencias de la computación y en ingeniería de software.</a:t>
            </a:r>
          </a:p>
          <a:p>
            <a:pPr marL="0" marR="0" indent="0" algn="just">
              <a:lnSpc>
                <a:spcPct val="115000"/>
              </a:lnSpc>
              <a:spcBef>
                <a:spcPts val="0"/>
              </a:spcBef>
              <a:spcAft>
                <a:spcPts val="1000"/>
              </a:spcAft>
              <a:buNone/>
            </a:pPr>
            <a:r>
              <a:rPr lang="es-ES" dirty="0">
                <a:solidFill>
                  <a:schemeClr val="tx1"/>
                </a:solidFill>
              </a:rPr>
              <a:t>Los patrones de arquitectura son soluciones probadas y comprobadas para problemas comunes de diseño de software y arquitectura de sistemas. Estos patrones son una forma efectiva de comunicar soluciones de diseño entre arquitectos de software y desarrolladores, ya que permiten que los equipos de desarrollo construyan sistemas con estructuras confiables y escalables.</a:t>
            </a:r>
          </a:p>
          <a:p>
            <a:pPr marL="0" marR="0" indent="0" algn="just">
              <a:lnSpc>
                <a:spcPct val="115000"/>
              </a:lnSpc>
              <a:spcBef>
                <a:spcPts val="0"/>
              </a:spcBef>
              <a:spcAft>
                <a:spcPts val="1000"/>
              </a:spcAft>
              <a:buNone/>
            </a:pPr>
            <a:r>
              <a:rPr lang="es-ES" dirty="0">
                <a:solidFill>
                  <a:schemeClr val="tx1"/>
                </a:solidFill>
              </a:rPr>
              <a:t>Los patrones de arquitectura se centran en la organización de los componentes de un sistema, en lugar de en el detalle de su implementación. Por lo tanto, pueden aplicarse a sistemas de cualquier lenguaje o plataforma.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a:t>
            </a:fld>
            <a:endParaRPr lang="en-US" sz="2800" dirty="0">
              <a:solidFill>
                <a:schemeClr val="bg1"/>
              </a:solidFill>
            </a:endParaRPr>
          </a:p>
        </p:txBody>
      </p:sp>
    </p:spTree>
    <p:extLst>
      <p:ext uri="{BB962C8B-B14F-4D97-AF65-F5344CB8AC3E}">
        <p14:creationId xmlns:p14="http://schemas.microsoft.com/office/powerpoint/2010/main" val="911001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agrega nuevo proyecto de Windows </a:t>
            </a:r>
            <a:r>
              <a:rPr lang="es-ES" dirty="0" err="1">
                <a:latin typeface="Calibri" panose="020F0502020204030204" pitchFamily="34" charset="0"/>
                <a:ea typeface="Calibri" panose="020F0502020204030204" pitchFamily="34" charset="0"/>
                <a:cs typeface="Times New Roman" panose="02020603050405020304" pitchFamily="18" charset="0"/>
              </a:rPr>
              <a:t>forms</a:t>
            </a:r>
            <a:r>
              <a:rPr lang="es-ES" dirty="0">
                <a:latin typeface="Calibri" panose="020F0502020204030204" pitchFamily="34" charset="0"/>
                <a:ea typeface="Calibri" panose="020F0502020204030204" pitchFamily="34" charset="0"/>
                <a:cs typeface="Times New Roman" panose="02020603050405020304" pitchFamily="18" charset="0"/>
              </a:rPr>
              <a:t> para la capa de presentación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nuevo proyecto de Windows </a:t>
            </a:r>
            <a:r>
              <a:rPr lang="es-ES" dirty="0" err="1">
                <a:latin typeface="Calibri" panose="020F0502020204030204" pitchFamily="34" charset="0"/>
                <a:ea typeface="Calibri" panose="020F0502020204030204" pitchFamily="34" charset="0"/>
                <a:cs typeface="Times New Roman" panose="02020603050405020304" pitchFamily="18" charset="0"/>
              </a:rPr>
              <a:t>forms</a:t>
            </a:r>
            <a:r>
              <a:rPr lang="es-ES" dirty="0">
                <a:latin typeface="Calibri" panose="020F0502020204030204" pitchFamily="34" charset="0"/>
                <a:ea typeface="Calibri" panose="020F0502020204030204" pitchFamily="34" charset="0"/>
                <a:cs typeface="Times New Roman" panose="02020603050405020304" pitchFamily="18" charset="0"/>
              </a:rPr>
              <a:t> para la capa de presentación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10;&#10;Descripción generada automáticamente">
            <a:extLst>
              <a:ext uri="{FF2B5EF4-FFF2-40B4-BE49-F238E27FC236}">
                <a16:creationId xmlns:a16="http://schemas.microsoft.com/office/drawing/2014/main" id="{A5033FE5-ED8E-043D-EF1F-64F3171934A6}"/>
              </a:ext>
            </a:extLst>
          </p:cNvPr>
          <p:cNvPicPr>
            <a:picLocks noChangeAspect="1"/>
          </p:cNvPicPr>
          <p:nvPr/>
        </p:nvPicPr>
        <p:blipFill>
          <a:blip r:embed="rId2"/>
          <a:stretch>
            <a:fillRect/>
          </a:stretch>
        </p:blipFill>
        <p:spPr>
          <a:xfrm>
            <a:off x="5559839" y="1840279"/>
            <a:ext cx="2270130" cy="237441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10;&#10;Descripción generada automáticamente">
            <a:extLst>
              <a:ext uri="{FF2B5EF4-FFF2-40B4-BE49-F238E27FC236}">
                <a16:creationId xmlns:a16="http://schemas.microsoft.com/office/drawing/2014/main" id="{DE5A978F-D2B1-A355-2F41-E3C64308710C}"/>
              </a:ext>
            </a:extLst>
          </p:cNvPr>
          <p:cNvPicPr>
            <a:picLocks noChangeAspect="1"/>
          </p:cNvPicPr>
          <p:nvPr/>
        </p:nvPicPr>
        <p:blipFill>
          <a:blip r:embed="rId3"/>
          <a:stretch>
            <a:fillRect/>
          </a:stretch>
        </p:blipFill>
        <p:spPr>
          <a:xfrm>
            <a:off x="5595507" y="4560836"/>
            <a:ext cx="2234462" cy="145352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40267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38264"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crea un nuevo proyecto de biblioteca de clases para la capa de dominio o negocio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31</a:t>
            </a:fld>
            <a:endParaRPr lang="en-US" sz="2800" dirty="0">
              <a:solidFill>
                <a:schemeClr val="bg1"/>
              </a:solidFill>
            </a:endParaRPr>
          </a:p>
        </p:txBody>
      </p:sp>
      <p:pic>
        <p:nvPicPr>
          <p:cNvPr id="3" name="Imagen 2" descr="Captura de pantalla de un celular&#10;&#10;Descripción generada automáticamente">
            <a:extLst>
              <a:ext uri="{FF2B5EF4-FFF2-40B4-BE49-F238E27FC236}">
                <a16:creationId xmlns:a16="http://schemas.microsoft.com/office/drawing/2014/main" id="{16776401-179F-3855-DA36-8E9E70ED8570}"/>
              </a:ext>
            </a:extLst>
          </p:cNvPr>
          <p:cNvPicPr>
            <a:picLocks noChangeAspect="1"/>
          </p:cNvPicPr>
          <p:nvPr/>
        </p:nvPicPr>
        <p:blipFill>
          <a:blip r:embed="rId2"/>
          <a:stretch>
            <a:fillRect/>
          </a:stretch>
        </p:blipFill>
        <p:spPr>
          <a:xfrm>
            <a:off x="581192" y="3844753"/>
            <a:ext cx="2740659" cy="274456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16C10DF5-B8C5-5307-C957-B5CEB4AA22A2}"/>
              </a:ext>
            </a:extLst>
          </p:cNvPr>
          <p:cNvPicPr>
            <a:picLocks noChangeAspect="1"/>
          </p:cNvPicPr>
          <p:nvPr/>
        </p:nvPicPr>
        <p:blipFill>
          <a:blip r:embed="rId3"/>
          <a:stretch>
            <a:fillRect/>
          </a:stretch>
        </p:blipFill>
        <p:spPr>
          <a:xfrm>
            <a:off x="5165272" y="4333830"/>
            <a:ext cx="2728519" cy="176640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91516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536174"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crea nuevo proyecto de biblioteca de clases para la capa de acceso a datos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32</a:t>
            </a:fld>
            <a:endParaRPr lang="en-US" sz="2800" dirty="0">
              <a:solidFill>
                <a:schemeClr val="bg1"/>
              </a:solidFill>
            </a:endParaRPr>
          </a:p>
        </p:txBody>
      </p:sp>
      <p:pic>
        <p:nvPicPr>
          <p:cNvPr id="3" name="Imagen 2" descr="Texto&#10;&#10;Descripción generada automáticamente">
            <a:extLst>
              <a:ext uri="{FF2B5EF4-FFF2-40B4-BE49-F238E27FC236}">
                <a16:creationId xmlns:a16="http://schemas.microsoft.com/office/drawing/2014/main" id="{C909E9EA-6DC0-34B5-6871-E4FA0D768B7B}"/>
              </a:ext>
            </a:extLst>
          </p:cNvPr>
          <p:cNvPicPr>
            <a:picLocks noChangeAspect="1"/>
          </p:cNvPicPr>
          <p:nvPr/>
        </p:nvPicPr>
        <p:blipFill>
          <a:blip r:embed="rId2"/>
          <a:stretch>
            <a:fillRect/>
          </a:stretch>
        </p:blipFill>
        <p:spPr>
          <a:xfrm>
            <a:off x="656646" y="3791511"/>
            <a:ext cx="2378653" cy="187397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Captura de pantalla de computadora&#10;&#10;Descripción generada automáticamente con confianza media">
            <a:extLst>
              <a:ext uri="{FF2B5EF4-FFF2-40B4-BE49-F238E27FC236}">
                <a16:creationId xmlns:a16="http://schemas.microsoft.com/office/drawing/2014/main" id="{611BC8FE-D40F-80F7-B6ED-2E5FB5E079C4}"/>
              </a:ext>
            </a:extLst>
          </p:cNvPr>
          <p:cNvPicPr>
            <a:picLocks noChangeAspect="1"/>
          </p:cNvPicPr>
          <p:nvPr/>
        </p:nvPicPr>
        <p:blipFill>
          <a:blip r:embed="rId3"/>
          <a:stretch>
            <a:fillRect/>
          </a:stretch>
        </p:blipFill>
        <p:spPr>
          <a:xfrm>
            <a:off x="3382220" y="3429000"/>
            <a:ext cx="2550492" cy="249359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Imagen 8" descr="Interfaz de usuario gráfica, Texto&#10;&#10;Descripción generada automáticamente">
            <a:extLst>
              <a:ext uri="{FF2B5EF4-FFF2-40B4-BE49-F238E27FC236}">
                <a16:creationId xmlns:a16="http://schemas.microsoft.com/office/drawing/2014/main" id="{519D6C03-AA9D-6D67-1A4D-39E0045AC1C9}"/>
              </a:ext>
            </a:extLst>
          </p:cNvPr>
          <p:cNvPicPr>
            <a:picLocks noChangeAspect="1"/>
          </p:cNvPicPr>
          <p:nvPr/>
        </p:nvPicPr>
        <p:blipFill>
          <a:blip r:embed="rId4"/>
          <a:stretch>
            <a:fillRect/>
          </a:stretch>
        </p:blipFill>
        <p:spPr>
          <a:xfrm>
            <a:off x="6256518" y="3865820"/>
            <a:ext cx="2697561"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836337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crea tres carpetas principales en la capa de acceso a datos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crea tres carpetas principales en la capa de dominio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 Aplicación&#10;&#10;Descripción generada automáticamente">
            <a:extLst>
              <a:ext uri="{FF2B5EF4-FFF2-40B4-BE49-F238E27FC236}">
                <a16:creationId xmlns:a16="http://schemas.microsoft.com/office/drawing/2014/main" id="{E0AB2FCA-5AAF-1CD1-F349-E1F172AA4AAA}"/>
              </a:ext>
            </a:extLst>
          </p:cNvPr>
          <p:cNvPicPr>
            <a:picLocks noChangeAspect="1"/>
          </p:cNvPicPr>
          <p:nvPr/>
        </p:nvPicPr>
        <p:blipFill>
          <a:blip r:embed="rId2"/>
          <a:stretch>
            <a:fillRect/>
          </a:stretch>
        </p:blipFill>
        <p:spPr>
          <a:xfrm>
            <a:off x="4953000" y="2186268"/>
            <a:ext cx="2114550" cy="13716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10;&#10;Descripción generada automáticamente con confianza media">
            <a:extLst>
              <a:ext uri="{FF2B5EF4-FFF2-40B4-BE49-F238E27FC236}">
                <a16:creationId xmlns:a16="http://schemas.microsoft.com/office/drawing/2014/main" id="{B950CCFB-7B18-C8C3-EF32-C58D56A0AE31}"/>
              </a:ext>
            </a:extLst>
          </p:cNvPr>
          <p:cNvPicPr>
            <a:picLocks noChangeAspect="1"/>
          </p:cNvPicPr>
          <p:nvPr/>
        </p:nvPicPr>
        <p:blipFill>
          <a:blip r:embed="rId3"/>
          <a:stretch>
            <a:fillRect/>
          </a:stretch>
        </p:blipFill>
        <p:spPr>
          <a:xfrm>
            <a:off x="5038725" y="4395387"/>
            <a:ext cx="1943100" cy="14382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543057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crea tres carpetas principales en la capa de presentación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una clase en la carpeta </a:t>
            </a:r>
            <a:r>
              <a:rPr lang="es-ES" dirty="0" err="1">
                <a:latin typeface="Calibri" panose="020F0502020204030204" pitchFamily="34" charset="0"/>
                <a:ea typeface="Calibri" panose="020F0502020204030204" pitchFamily="34" charset="0"/>
                <a:cs typeface="Times New Roman" panose="02020603050405020304" pitchFamily="18" charset="0"/>
              </a:rPr>
              <a:t>Entities</a:t>
            </a:r>
            <a:r>
              <a:rPr lang="es-ES" dirty="0">
                <a:latin typeface="Calibri" panose="020F0502020204030204" pitchFamily="34" charset="0"/>
                <a:ea typeface="Calibri" panose="020F0502020204030204" pitchFamily="34" charset="0"/>
                <a:cs typeface="Times New Roman" panose="02020603050405020304" pitchFamily="18" charset="0"/>
              </a:rPr>
              <a:t> y se la llama </a:t>
            </a:r>
            <a:r>
              <a:rPr lang="es-ES" dirty="0" err="1">
                <a:latin typeface="Calibri" panose="020F0502020204030204" pitchFamily="34" charset="0"/>
                <a:ea typeface="Calibri" panose="020F0502020204030204" pitchFamily="34" charset="0"/>
                <a:cs typeface="Times New Roman" panose="02020603050405020304" pitchFamily="18" charset="0"/>
              </a:rPr>
              <a:t>Employee</a:t>
            </a:r>
            <a:r>
              <a:rPr lang="es-ES" dirty="0">
                <a:latin typeface="Calibri" panose="020F0502020204030204" pitchFamily="34" charset="0"/>
                <a:ea typeface="Calibri" panose="020F0502020204030204" pitchFamily="34" charset="0"/>
                <a:cs typeface="Times New Roman" panose="02020603050405020304" pitchFamily="18" charset="0"/>
              </a:rPr>
              <a:t> con el nombre de la tabla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descr="Interfaz de usuario gráfica, Texto, Aplicación, Chat o mensaje de texto&#10;&#10;Descripción generada automáticamente">
            <a:extLst>
              <a:ext uri="{FF2B5EF4-FFF2-40B4-BE49-F238E27FC236}">
                <a16:creationId xmlns:a16="http://schemas.microsoft.com/office/drawing/2014/main" id="{85303FD0-3512-F234-F142-67ACDA8A1B9D}"/>
              </a:ext>
            </a:extLst>
          </p:cNvPr>
          <p:cNvPicPr>
            <a:picLocks noChangeAspect="1"/>
          </p:cNvPicPr>
          <p:nvPr/>
        </p:nvPicPr>
        <p:blipFill>
          <a:blip r:embed="rId2"/>
          <a:stretch>
            <a:fillRect/>
          </a:stretch>
        </p:blipFill>
        <p:spPr>
          <a:xfrm>
            <a:off x="5133975" y="1972236"/>
            <a:ext cx="1924050" cy="15741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Imagen 9">
            <a:extLst>
              <a:ext uri="{FF2B5EF4-FFF2-40B4-BE49-F238E27FC236}">
                <a16:creationId xmlns:a16="http://schemas.microsoft.com/office/drawing/2014/main" id="{177B396F-C164-0B3E-6913-0BD8988E10D1}"/>
              </a:ext>
            </a:extLst>
          </p:cNvPr>
          <p:cNvPicPr>
            <a:picLocks noChangeAspect="1"/>
          </p:cNvPicPr>
          <p:nvPr/>
        </p:nvPicPr>
        <p:blipFill>
          <a:blip r:embed="rId3"/>
          <a:stretch>
            <a:fillRect/>
          </a:stretch>
        </p:blipFill>
        <p:spPr>
          <a:xfrm>
            <a:off x="4446905" y="4214693"/>
            <a:ext cx="3298190" cy="227393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387214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la clase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En la carpeta de contratos se agrega una interfaz llamada </a:t>
            </a:r>
            <a:r>
              <a:rPr lang="es-ES" dirty="0" err="1">
                <a:latin typeface="Calibri" panose="020F0502020204030204" pitchFamily="34" charset="0"/>
                <a:ea typeface="Calibri" panose="020F0502020204030204" pitchFamily="34" charset="0"/>
                <a:cs typeface="Times New Roman" panose="02020603050405020304" pitchFamily="18" charset="0"/>
              </a:rPr>
              <a:t>IGenericRepository</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14240831-689C-909F-BC83-A8E790EED87C}"/>
              </a:ext>
            </a:extLst>
          </p:cNvPr>
          <p:cNvPicPr>
            <a:picLocks noChangeAspect="1"/>
          </p:cNvPicPr>
          <p:nvPr/>
        </p:nvPicPr>
        <p:blipFill>
          <a:blip r:embed="rId2"/>
          <a:stretch>
            <a:fillRect/>
          </a:stretch>
        </p:blipFill>
        <p:spPr>
          <a:xfrm>
            <a:off x="4715827" y="2092661"/>
            <a:ext cx="2760345" cy="20027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5553DC82-C5E0-97F4-38D8-B88C44246883}"/>
              </a:ext>
            </a:extLst>
          </p:cNvPr>
          <p:cNvPicPr>
            <a:picLocks noChangeAspect="1"/>
          </p:cNvPicPr>
          <p:nvPr/>
        </p:nvPicPr>
        <p:blipFill>
          <a:blip r:embed="rId3"/>
          <a:stretch>
            <a:fillRect/>
          </a:stretch>
        </p:blipFill>
        <p:spPr>
          <a:xfrm>
            <a:off x="4513261" y="4398018"/>
            <a:ext cx="3165475" cy="218313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544273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la interfaz</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crea una nueva interfaz para la entidad empleado, llamada </a:t>
            </a:r>
            <a:r>
              <a:rPr lang="es-ES" dirty="0" err="1">
                <a:latin typeface="Calibri" panose="020F0502020204030204" pitchFamily="34" charset="0"/>
                <a:ea typeface="Calibri" panose="020F0502020204030204" pitchFamily="34" charset="0"/>
                <a:cs typeface="Times New Roman" panose="02020603050405020304" pitchFamily="18" charset="0"/>
              </a:rPr>
              <a:t>IEmployeeRepository</a:t>
            </a:r>
            <a:r>
              <a:rPr lang="es-ES" dirty="0">
                <a:latin typeface="Calibri" panose="020F0502020204030204" pitchFamily="34" charset="0"/>
                <a:ea typeface="Calibri" panose="020F0502020204030204" pitchFamily="34" charset="0"/>
                <a:cs typeface="Times New Roman" panose="02020603050405020304" pitchFamily="18" charset="0"/>
              </a:rPr>
              <a:t> y se la guarda en la carpeta </a:t>
            </a:r>
            <a:r>
              <a:rPr lang="es-ES" dirty="0" err="1">
                <a:latin typeface="Calibri" panose="020F0502020204030204" pitchFamily="34" charset="0"/>
                <a:ea typeface="Calibri" panose="020F0502020204030204" pitchFamily="34" charset="0"/>
                <a:cs typeface="Times New Roman" panose="02020603050405020304" pitchFamily="18" charset="0"/>
              </a:rPr>
              <a:t>contracts</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F07D10EF-9ED3-B786-6F09-2B9FA7F1BE94}"/>
              </a:ext>
            </a:extLst>
          </p:cNvPr>
          <p:cNvPicPr>
            <a:picLocks noChangeAspect="1"/>
          </p:cNvPicPr>
          <p:nvPr/>
        </p:nvPicPr>
        <p:blipFill>
          <a:blip r:embed="rId2"/>
          <a:stretch>
            <a:fillRect/>
          </a:stretch>
        </p:blipFill>
        <p:spPr>
          <a:xfrm>
            <a:off x="4394835" y="1972236"/>
            <a:ext cx="3402330" cy="134429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75C7E335-AD54-FEAB-A61F-C6314D40EB57}"/>
              </a:ext>
            </a:extLst>
          </p:cNvPr>
          <p:cNvPicPr>
            <a:picLocks noChangeAspect="1"/>
          </p:cNvPicPr>
          <p:nvPr/>
        </p:nvPicPr>
        <p:blipFill>
          <a:blip r:embed="rId3"/>
          <a:stretch>
            <a:fillRect/>
          </a:stretch>
        </p:blipFill>
        <p:spPr>
          <a:xfrm>
            <a:off x="4610735" y="4120183"/>
            <a:ext cx="2970530" cy="20535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041730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Dentro de la carpeta </a:t>
            </a:r>
            <a:r>
              <a:rPr lang="es-ES" dirty="0" err="1">
                <a:latin typeface="Calibri" panose="020F0502020204030204" pitchFamily="34" charset="0"/>
                <a:ea typeface="Calibri" panose="020F0502020204030204" pitchFamily="34" charset="0"/>
                <a:cs typeface="Times New Roman" panose="02020603050405020304" pitchFamily="18" charset="0"/>
              </a:rPr>
              <a:t>repositories</a:t>
            </a:r>
            <a:r>
              <a:rPr lang="es-ES" dirty="0">
                <a:latin typeface="Calibri" panose="020F0502020204030204" pitchFamily="34" charset="0"/>
                <a:ea typeface="Calibri" panose="020F0502020204030204" pitchFamily="34" charset="0"/>
                <a:cs typeface="Times New Roman" panose="02020603050405020304" pitchFamily="18" charset="0"/>
              </a:rPr>
              <a:t> se crea una nueva clase llamada </a:t>
            </a:r>
            <a:r>
              <a:rPr lang="es-ES" dirty="0" err="1">
                <a:latin typeface="Calibri" panose="020F0502020204030204" pitchFamily="34" charset="0"/>
                <a:ea typeface="Calibri" panose="020F0502020204030204" pitchFamily="34" charset="0"/>
                <a:cs typeface="Times New Roman" panose="02020603050405020304" pitchFamily="18" charset="0"/>
              </a:rPr>
              <a:t>Repository</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Dentro de la carpeta </a:t>
            </a:r>
            <a:r>
              <a:rPr lang="es-ES" dirty="0" err="1">
                <a:latin typeface="Calibri" panose="020F0502020204030204" pitchFamily="34" charset="0"/>
                <a:ea typeface="Calibri" panose="020F0502020204030204" pitchFamily="34" charset="0"/>
                <a:cs typeface="Times New Roman" panose="02020603050405020304" pitchFamily="18" charset="0"/>
              </a:rPr>
              <a:t>repositories</a:t>
            </a:r>
            <a:r>
              <a:rPr lang="es-ES" dirty="0">
                <a:latin typeface="Calibri" panose="020F0502020204030204" pitchFamily="34" charset="0"/>
                <a:ea typeface="Calibri" panose="020F0502020204030204" pitchFamily="34" charset="0"/>
                <a:cs typeface="Times New Roman" panose="02020603050405020304" pitchFamily="18" charset="0"/>
              </a:rPr>
              <a:t> se crea una nueva clase llamada </a:t>
            </a:r>
            <a:r>
              <a:rPr lang="es-ES" dirty="0" err="1">
                <a:latin typeface="Calibri" panose="020F0502020204030204" pitchFamily="34" charset="0"/>
                <a:ea typeface="Calibri" panose="020F0502020204030204" pitchFamily="34" charset="0"/>
                <a:cs typeface="Times New Roman" panose="02020603050405020304" pitchFamily="18" charset="0"/>
              </a:rPr>
              <a:t>EmployeeRepository</a:t>
            </a:r>
            <a:r>
              <a:rPr lang="es-ES" dirty="0">
                <a:latin typeface="Calibri" panose="020F0502020204030204" pitchFamily="34" charset="0"/>
                <a:ea typeface="Calibri" panose="020F0502020204030204" pitchFamily="34" charset="0"/>
                <a:cs typeface="Times New Roman" panose="02020603050405020304" pitchFamily="18" charset="0"/>
              </a:rPr>
              <a: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Captura de pantalla de computadora&#10;&#10;Descripción generada automáticamente">
            <a:extLst>
              <a:ext uri="{FF2B5EF4-FFF2-40B4-BE49-F238E27FC236}">
                <a16:creationId xmlns:a16="http://schemas.microsoft.com/office/drawing/2014/main" id="{D26F3AA6-280E-4DF7-9E56-038FC944EAB8}"/>
              </a:ext>
            </a:extLst>
          </p:cNvPr>
          <p:cNvPicPr>
            <a:picLocks noChangeAspect="1"/>
          </p:cNvPicPr>
          <p:nvPr/>
        </p:nvPicPr>
        <p:blipFill>
          <a:blip r:embed="rId2"/>
          <a:stretch>
            <a:fillRect/>
          </a:stretch>
        </p:blipFill>
        <p:spPr>
          <a:xfrm>
            <a:off x="5052161" y="2003043"/>
            <a:ext cx="2527209" cy="173805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C0C91C26-21D5-361C-2802-433933F0265D}"/>
              </a:ext>
            </a:extLst>
          </p:cNvPr>
          <p:cNvPicPr>
            <a:picLocks noChangeAspect="1"/>
          </p:cNvPicPr>
          <p:nvPr/>
        </p:nvPicPr>
        <p:blipFill>
          <a:blip r:embed="rId3"/>
          <a:stretch>
            <a:fillRect/>
          </a:stretch>
        </p:blipFill>
        <p:spPr>
          <a:xfrm>
            <a:off x="5064588" y="4281058"/>
            <a:ext cx="2502354" cy="173329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59489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350536"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ingresa a </a:t>
            </a:r>
            <a:r>
              <a:rPr lang="es-ES" dirty="0" err="1">
                <a:latin typeface="Calibri" panose="020F0502020204030204" pitchFamily="34" charset="0"/>
                <a:ea typeface="Calibri" panose="020F0502020204030204" pitchFamily="34" charset="0"/>
                <a:cs typeface="Times New Roman" panose="02020603050405020304" pitchFamily="18" charset="0"/>
              </a:rPr>
              <a:t>settings</a:t>
            </a:r>
            <a:r>
              <a:rPr lang="es-ES" dirty="0">
                <a:latin typeface="Calibri" panose="020F0502020204030204" pitchFamily="34" charset="0"/>
                <a:ea typeface="Calibri" panose="020F0502020204030204" pitchFamily="34" charset="0"/>
                <a:cs typeface="Times New Roman" panose="02020603050405020304" pitchFamily="18" charset="0"/>
              </a:rPr>
              <a:t> como se muestra a continuación y se configura la conexión a la base de datos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38</a:t>
            </a:fld>
            <a:endParaRPr lang="en-US" sz="2800" dirty="0">
              <a:solidFill>
                <a:schemeClr val="bg1"/>
              </a:solidFill>
            </a:endParaRPr>
          </a:p>
        </p:txBody>
      </p:sp>
      <p:pic>
        <p:nvPicPr>
          <p:cNvPr id="3" name="Imagen 2" descr="Interfaz de usuario gráfica, Texto, Aplicación, Word, Correo electrónico&#10;&#10;Descripción generada automáticamente">
            <a:extLst>
              <a:ext uri="{FF2B5EF4-FFF2-40B4-BE49-F238E27FC236}">
                <a16:creationId xmlns:a16="http://schemas.microsoft.com/office/drawing/2014/main" id="{87A00DEF-5FE4-5CDE-ADB7-EA499540CA23}"/>
              </a:ext>
            </a:extLst>
          </p:cNvPr>
          <p:cNvPicPr>
            <a:picLocks noChangeAspect="1"/>
          </p:cNvPicPr>
          <p:nvPr/>
        </p:nvPicPr>
        <p:blipFill>
          <a:blip r:embed="rId2"/>
          <a:stretch>
            <a:fillRect/>
          </a:stretch>
        </p:blipFill>
        <p:spPr>
          <a:xfrm>
            <a:off x="581192" y="4046109"/>
            <a:ext cx="3738245" cy="137256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 Aplicación, Correo electrónico&#10;&#10;Descripción generada automáticamente">
            <a:extLst>
              <a:ext uri="{FF2B5EF4-FFF2-40B4-BE49-F238E27FC236}">
                <a16:creationId xmlns:a16="http://schemas.microsoft.com/office/drawing/2014/main" id="{13DF0EEA-8FBD-2191-ADF5-D42E36A85D3A}"/>
              </a:ext>
            </a:extLst>
          </p:cNvPr>
          <p:cNvPicPr>
            <a:picLocks noChangeAspect="1"/>
          </p:cNvPicPr>
          <p:nvPr/>
        </p:nvPicPr>
        <p:blipFill>
          <a:blip r:embed="rId3"/>
          <a:stretch>
            <a:fillRect/>
          </a:stretch>
        </p:blipFill>
        <p:spPr>
          <a:xfrm>
            <a:off x="5125173" y="3513600"/>
            <a:ext cx="3495313" cy="24375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776261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39</a:t>
            </a:fld>
            <a:endParaRPr lang="en-US" sz="2800" dirty="0">
              <a:solidFill>
                <a:schemeClr val="bg1"/>
              </a:solidFill>
            </a:endParaRPr>
          </a:p>
        </p:txBody>
      </p:sp>
      <p:pic>
        <p:nvPicPr>
          <p:cNvPr id="9" name="Imagen 8" descr="Interfaz de usuario gráfica, Texto, Aplicación, Correo electrónico&#10;&#10;Descripción generada automáticamente">
            <a:extLst>
              <a:ext uri="{FF2B5EF4-FFF2-40B4-BE49-F238E27FC236}">
                <a16:creationId xmlns:a16="http://schemas.microsoft.com/office/drawing/2014/main" id="{3A0C1929-F8BC-25D9-830E-638EE71B1CF8}"/>
              </a:ext>
            </a:extLst>
          </p:cNvPr>
          <p:cNvPicPr>
            <a:picLocks noChangeAspect="1"/>
          </p:cNvPicPr>
          <p:nvPr/>
        </p:nvPicPr>
        <p:blipFill>
          <a:blip r:embed="rId2"/>
          <a:stretch>
            <a:fillRect/>
          </a:stretch>
        </p:blipFill>
        <p:spPr>
          <a:xfrm>
            <a:off x="348118" y="2406918"/>
            <a:ext cx="2453590" cy="337706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Imagen 9" descr="Interfaz de usuario gráfica, Texto, Aplicación, Correo electrónico&#10;&#10;Descripción generada automáticamente">
            <a:extLst>
              <a:ext uri="{FF2B5EF4-FFF2-40B4-BE49-F238E27FC236}">
                <a16:creationId xmlns:a16="http://schemas.microsoft.com/office/drawing/2014/main" id="{F77DEC0D-D92B-92A6-24EA-F9B65CFE8007}"/>
              </a:ext>
            </a:extLst>
          </p:cNvPr>
          <p:cNvPicPr>
            <a:picLocks noChangeAspect="1"/>
          </p:cNvPicPr>
          <p:nvPr/>
        </p:nvPicPr>
        <p:blipFill>
          <a:blip r:embed="rId3"/>
          <a:stretch>
            <a:fillRect/>
          </a:stretch>
        </p:blipFill>
        <p:spPr>
          <a:xfrm>
            <a:off x="3401166" y="2926139"/>
            <a:ext cx="1994592" cy="273863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1" name="Imagen 10" descr="Interfaz de usuario gráfica, Texto, Aplicación&#10;&#10;Descripción generada automáticamente">
            <a:extLst>
              <a:ext uri="{FF2B5EF4-FFF2-40B4-BE49-F238E27FC236}">
                <a16:creationId xmlns:a16="http://schemas.microsoft.com/office/drawing/2014/main" id="{EE131BC2-E9DB-37D8-1054-ED0FF4DC6DD2}"/>
              </a:ext>
            </a:extLst>
          </p:cNvPr>
          <p:cNvPicPr>
            <a:picLocks noChangeAspect="1"/>
          </p:cNvPicPr>
          <p:nvPr/>
        </p:nvPicPr>
        <p:blipFill>
          <a:blip r:embed="rId4"/>
          <a:stretch>
            <a:fillRect/>
          </a:stretch>
        </p:blipFill>
        <p:spPr>
          <a:xfrm>
            <a:off x="6088581" y="4095451"/>
            <a:ext cx="1928447" cy="99729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2" name="Imagen 11">
            <a:extLst>
              <a:ext uri="{FF2B5EF4-FFF2-40B4-BE49-F238E27FC236}">
                <a16:creationId xmlns:a16="http://schemas.microsoft.com/office/drawing/2014/main" id="{1E8A2F36-AE32-803F-AB3A-9068BCECE303}"/>
              </a:ext>
            </a:extLst>
          </p:cNvPr>
          <p:cNvPicPr>
            <a:picLocks noChangeAspect="1"/>
          </p:cNvPicPr>
          <p:nvPr/>
        </p:nvPicPr>
        <p:blipFill>
          <a:blip r:embed="rId5"/>
          <a:stretch>
            <a:fillRect/>
          </a:stretch>
        </p:blipFill>
        <p:spPr>
          <a:xfrm>
            <a:off x="6088581" y="5659550"/>
            <a:ext cx="2680162" cy="24886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390941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	OBJETIVOS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1257786868"/>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3" name="Marcador de contenido 2">
            <a:extLst>
              <a:ext uri="{FF2B5EF4-FFF2-40B4-BE49-F238E27FC236}">
                <a16:creationId xmlns:a16="http://schemas.microsoft.com/office/drawing/2014/main" id="{B7492013-7DFA-20D7-A5E5-B8B8017196D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número de diapositiva 5">
            <a:extLst>
              <a:ext uri="{FF2B5EF4-FFF2-40B4-BE49-F238E27FC236}">
                <a16:creationId xmlns:a16="http://schemas.microsoft.com/office/drawing/2014/main" id="{12712949-44FF-3756-5B80-7A5844D537B2}"/>
              </a:ext>
            </a:extLst>
          </p:cNvPr>
          <p:cNvSpPr>
            <a:spLocks noGrp="1"/>
          </p:cNvSpPr>
          <p:nvPr>
            <p:ph type="sldNum" sz="quarter" idx="12"/>
          </p:nvPr>
        </p:nvSpPr>
        <p:spPr>
          <a:xfrm>
            <a:off x="11139492" y="6457890"/>
            <a:ext cx="1052508" cy="365125"/>
          </a:xfrm>
        </p:spPr>
        <p:txBody>
          <a:bodyPr vert="horz" lIns="91440" tIns="45720" rIns="91440" bIns="45720" rtlCol="0" anchor="ctr"/>
          <a:lstStyle/>
          <a:p>
            <a:fld id="{D57F1E4F-1CFF-5643-939E-217C01CDF565}" type="slidenum">
              <a:rPr lang="en-US" sz="2800" smtClean="0">
                <a:solidFill>
                  <a:schemeClr val="bg1"/>
                </a:solidFill>
              </a:rPr>
              <a:pPr/>
              <a:t>4</a:t>
            </a:fld>
            <a:endParaRPr lang="en-US" sz="2800" dirty="0">
              <a:solidFill>
                <a:schemeClr val="bg1"/>
              </a:solidFill>
            </a:endParaRPr>
          </a:p>
        </p:txBody>
      </p:sp>
    </p:spTree>
    <p:extLst>
      <p:ext uri="{BB962C8B-B14F-4D97-AF65-F5344CB8AC3E}">
        <p14:creationId xmlns:p14="http://schemas.microsoft.com/office/powerpoint/2010/main" val="288747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verifica la cadena de conexión en </a:t>
            </a:r>
            <a:r>
              <a:rPr lang="es-ES" dirty="0" err="1">
                <a:latin typeface="Calibri" panose="020F0502020204030204" pitchFamily="34" charset="0"/>
                <a:ea typeface="Calibri" panose="020F0502020204030204" pitchFamily="34" charset="0"/>
                <a:cs typeface="Times New Roman" panose="02020603050405020304" pitchFamily="18" charset="0"/>
              </a:rPr>
              <a:t>app.config</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En la capa de acceso a datos se debe agregar una referencia a la configuración del sistema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64286FBF-B96D-52D9-DFF4-E60BA204ABC5}"/>
              </a:ext>
            </a:extLst>
          </p:cNvPr>
          <p:cNvPicPr>
            <a:picLocks noChangeAspect="1"/>
          </p:cNvPicPr>
          <p:nvPr/>
        </p:nvPicPr>
        <p:blipFill>
          <a:blip r:embed="rId2"/>
          <a:stretch>
            <a:fillRect/>
          </a:stretch>
        </p:blipFill>
        <p:spPr>
          <a:xfrm>
            <a:off x="5189199" y="2277428"/>
            <a:ext cx="3074634" cy="61923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69FCF502-01E4-A8EA-1491-D123F5F69D3D}"/>
              </a:ext>
            </a:extLst>
          </p:cNvPr>
          <p:cNvPicPr>
            <a:picLocks noChangeAspect="1"/>
          </p:cNvPicPr>
          <p:nvPr/>
        </p:nvPicPr>
        <p:blipFill>
          <a:blip r:embed="rId3"/>
          <a:stretch>
            <a:fillRect/>
          </a:stretch>
        </p:blipFill>
        <p:spPr>
          <a:xfrm>
            <a:off x="5189199" y="3828029"/>
            <a:ext cx="3173966" cy="243341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1362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En la capa de acceso a datos se debe agregar una referencia a la configuración del sistema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procede a agregar la referencia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B2C837F5-A4A1-B22E-DE54-412A03D823A8}"/>
              </a:ext>
            </a:extLst>
          </p:cNvPr>
          <p:cNvPicPr>
            <a:picLocks noChangeAspect="1"/>
          </p:cNvPicPr>
          <p:nvPr/>
        </p:nvPicPr>
        <p:blipFill>
          <a:blip r:embed="rId2"/>
          <a:stretch>
            <a:fillRect/>
          </a:stretch>
        </p:blipFill>
        <p:spPr>
          <a:xfrm>
            <a:off x="4986189" y="2152739"/>
            <a:ext cx="2805157" cy="194271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14B6C116-E8E0-0B65-4C53-BE536F2C7D16}"/>
              </a:ext>
            </a:extLst>
          </p:cNvPr>
          <p:cNvPicPr>
            <a:picLocks noChangeAspect="1"/>
          </p:cNvPicPr>
          <p:nvPr/>
        </p:nvPicPr>
        <p:blipFill>
          <a:blip r:embed="rId3"/>
          <a:stretch>
            <a:fillRect/>
          </a:stretch>
        </p:blipFill>
        <p:spPr>
          <a:xfrm>
            <a:off x="4884424" y="4761095"/>
            <a:ext cx="2760919" cy="17996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23546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Codificar la clase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42</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Crear una nueva clase para el repositorio maestro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300C0C97-27FE-D958-25D2-93F853A7A58F}"/>
              </a:ext>
            </a:extLst>
          </p:cNvPr>
          <p:cNvPicPr>
            <a:picLocks noChangeAspect="1"/>
          </p:cNvPicPr>
          <p:nvPr/>
        </p:nvPicPr>
        <p:blipFill>
          <a:blip r:embed="rId2"/>
          <a:stretch>
            <a:fillRect/>
          </a:stretch>
        </p:blipFill>
        <p:spPr>
          <a:xfrm>
            <a:off x="4359241" y="1941532"/>
            <a:ext cx="3473517" cy="137016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Captura de pantalla de computadora&#10;&#10;Descripción generada automáticamente">
            <a:extLst>
              <a:ext uri="{FF2B5EF4-FFF2-40B4-BE49-F238E27FC236}">
                <a16:creationId xmlns:a16="http://schemas.microsoft.com/office/drawing/2014/main" id="{94544DE2-7C40-D875-40E4-04DEAFABE6CA}"/>
              </a:ext>
            </a:extLst>
          </p:cNvPr>
          <p:cNvPicPr>
            <a:picLocks noChangeAspect="1"/>
          </p:cNvPicPr>
          <p:nvPr/>
        </p:nvPicPr>
        <p:blipFill>
          <a:blip r:embed="rId3"/>
          <a:stretch>
            <a:fillRect/>
          </a:stretch>
        </p:blipFill>
        <p:spPr>
          <a:xfrm>
            <a:off x="4280761" y="3990674"/>
            <a:ext cx="3630476" cy="250220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577978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referencia a dos librerías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codifica el repositorio maestro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EBA213A5-44E4-6771-0672-044CF379540C}"/>
              </a:ext>
            </a:extLst>
          </p:cNvPr>
          <p:cNvPicPr>
            <a:picLocks noChangeAspect="1"/>
          </p:cNvPicPr>
          <p:nvPr/>
        </p:nvPicPr>
        <p:blipFill>
          <a:blip r:embed="rId2"/>
          <a:stretch>
            <a:fillRect/>
          </a:stretch>
        </p:blipFill>
        <p:spPr>
          <a:xfrm>
            <a:off x="5180170" y="2003133"/>
            <a:ext cx="2271190" cy="135637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07658658-2700-2251-76DF-56333BA3D4AE}"/>
              </a:ext>
            </a:extLst>
          </p:cNvPr>
          <p:cNvPicPr>
            <a:picLocks noChangeAspect="1"/>
          </p:cNvPicPr>
          <p:nvPr/>
        </p:nvPicPr>
        <p:blipFill>
          <a:blip r:embed="rId3"/>
          <a:stretch>
            <a:fillRect/>
          </a:stretch>
        </p:blipFill>
        <p:spPr>
          <a:xfrm>
            <a:off x="5118796" y="4092161"/>
            <a:ext cx="2393939" cy="208161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1705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el repositorio maestro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En la clase de repositorio de empleado se implementa la superclase repositorio maestro y la interfaz repositorio de empleado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 Chat o mensaje de texto&#10;&#10;Descripción generada automáticamente">
            <a:extLst>
              <a:ext uri="{FF2B5EF4-FFF2-40B4-BE49-F238E27FC236}">
                <a16:creationId xmlns:a16="http://schemas.microsoft.com/office/drawing/2014/main" id="{1F5FE359-263A-3927-3EF3-D41EFDAF78D8}"/>
              </a:ext>
            </a:extLst>
          </p:cNvPr>
          <p:cNvPicPr>
            <a:picLocks noChangeAspect="1"/>
          </p:cNvPicPr>
          <p:nvPr/>
        </p:nvPicPr>
        <p:blipFill>
          <a:blip r:embed="rId2"/>
          <a:stretch>
            <a:fillRect/>
          </a:stretch>
        </p:blipFill>
        <p:spPr>
          <a:xfrm>
            <a:off x="5172766" y="2036734"/>
            <a:ext cx="2485844" cy="183925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CD7F7FFF-87D0-96D8-A801-EB80A5CC6E5E}"/>
              </a:ext>
            </a:extLst>
          </p:cNvPr>
          <p:cNvPicPr>
            <a:picLocks noChangeAspect="1"/>
          </p:cNvPicPr>
          <p:nvPr/>
        </p:nvPicPr>
        <p:blipFill>
          <a:blip r:embed="rId3"/>
          <a:stretch>
            <a:fillRect/>
          </a:stretch>
        </p:blipFill>
        <p:spPr>
          <a:xfrm>
            <a:off x="5271054" y="4432775"/>
            <a:ext cx="2089424" cy="174099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108070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72236"/>
            <a:ext cx="8268893"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Dentro de la clase </a:t>
            </a:r>
            <a:r>
              <a:rPr lang="es-ES" dirty="0" err="1">
                <a:latin typeface="Calibri" panose="020F0502020204030204" pitchFamily="34" charset="0"/>
                <a:ea typeface="Calibri" panose="020F0502020204030204" pitchFamily="34" charset="0"/>
                <a:cs typeface="Times New Roman" panose="02020603050405020304" pitchFamily="18" charset="0"/>
              </a:rPr>
              <a:t>EmployeeRepository</a:t>
            </a:r>
            <a:r>
              <a:rPr lang="es-ES" dirty="0">
                <a:latin typeface="Calibri" panose="020F0502020204030204" pitchFamily="34" charset="0"/>
                <a:ea typeface="Calibri" panose="020F0502020204030204" pitchFamily="34" charset="0"/>
                <a:cs typeface="Times New Roman" panose="02020603050405020304" pitchFamily="18" charset="0"/>
              </a:rPr>
              <a:t> se agrega lo siguiente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45</a:t>
            </a:fld>
            <a:endParaRPr lang="en-US" sz="2800" dirty="0">
              <a:solidFill>
                <a:schemeClr val="bg1"/>
              </a:solidFill>
            </a:endParaRPr>
          </a:p>
        </p:txBody>
      </p:sp>
      <p:pic>
        <p:nvPicPr>
          <p:cNvPr id="3" name="Imagen 2" descr="Texto, Chat o mensaje de texto&#10;&#10;Descripción generada automáticamente">
            <a:extLst>
              <a:ext uri="{FF2B5EF4-FFF2-40B4-BE49-F238E27FC236}">
                <a16:creationId xmlns:a16="http://schemas.microsoft.com/office/drawing/2014/main" id="{8F78D7C4-4B35-9AFE-E497-F23A3DCFF869}"/>
              </a:ext>
            </a:extLst>
          </p:cNvPr>
          <p:cNvPicPr>
            <a:picLocks noChangeAspect="1"/>
          </p:cNvPicPr>
          <p:nvPr/>
        </p:nvPicPr>
        <p:blipFill>
          <a:blip r:embed="rId2"/>
          <a:stretch>
            <a:fillRect/>
          </a:stretch>
        </p:blipFill>
        <p:spPr>
          <a:xfrm>
            <a:off x="5858287" y="4466750"/>
            <a:ext cx="2505075" cy="10191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magen que contiene tabla, grande, sostener, hombre&#10;&#10;Descripción generada automáticamente">
            <a:extLst>
              <a:ext uri="{FF2B5EF4-FFF2-40B4-BE49-F238E27FC236}">
                <a16:creationId xmlns:a16="http://schemas.microsoft.com/office/drawing/2014/main" id="{46A24C05-370F-2369-9449-46148029F127}"/>
              </a:ext>
            </a:extLst>
          </p:cNvPr>
          <p:cNvPicPr>
            <a:picLocks noChangeAspect="1"/>
          </p:cNvPicPr>
          <p:nvPr/>
        </p:nvPicPr>
        <p:blipFill>
          <a:blip r:embed="rId3"/>
          <a:stretch>
            <a:fillRect/>
          </a:stretch>
        </p:blipFill>
        <p:spPr>
          <a:xfrm>
            <a:off x="75300" y="5520889"/>
            <a:ext cx="4786630" cy="8375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Imagen 8" descr="Texto&#10;&#10;Descripción generada automáticamente">
            <a:extLst>
              <a:ext uri="{FF2B5EF4-FFF2-40B4-BE49-F238E27FC236}">
                <a16:creationId xmlns:a16="http://schemas.microsoft.com/office/drawing/2014/main" id="{658B7F38-F156-C5E7-0D0D-F6130A28BD60}"/>
              </a:ext>
            </a:extLst>
          </p:cNvPr>
          <p:cNvPicPr>
            <a:picLocks noChangeAspect="1"/>
          </p:cNvPicPr>
          <p:nvPr/>
        </p:nvPicPr>
        <p:blipFill>
          <a:blip r:embed="rId4"/>
          <a:stretch>
            <a:fillRect/>
          </a:stretch>
        </p:blipFill>
        <p:spPr>
          <a:xfrm>
            <a:off x="361050" y="3428999"/>
            <a:ext cx="4215130" cy="143446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060309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46</a:t>
            </a:fld>
            <a:endParaRPr lang="en-US" sz="2800" dirty="0">
              <a:solidFill>
                <a:schemeClr val="bg1"/>
              </a:solidFill>
            </a:endParaRPr>
          </a:p>
        </p:txBody>
      </p:sp>
      <p:pic>
        <p:nvPicPr>
          <p:cNvPr id="9" name="Imagen 8" descr="Texto&#10;&#10;Descripción generada automáticamente">
            <a:extLst>
              <a:ext uri="{FF2B5EF4-FFF2-40B4-BE49-F238E27FC236}">
                <a16:creationId xmlns:a16="http://schemas.microsoft.com/office/drawing/2014/main" id="{ED8764D4-A1B9-492B-7BEB-EC360884A174}"/>
              </a:ext>
            </a:extLst>
          </p:cNvPr>
          <p:cNvPicPr>
            <a:picLocks noChangeAspect="1"/>
          </p:cNvPicPr>
          <p:nvPr/>
        </p:nvPicPr>
        <p:blipFill>
          <a:blip r:embed="rId2"/>
          <a:stretch>
            <a:fillRect/>
          </a:stretch>
        </p:blipFill>
        <p:spPr>
          <a:xfrm>
            <a:off x="4897797" y="2274670"/>
            <a:ext cx="3566427" cy="129176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0" name="Imagen 9" descr="Texto&#10;&#10;Descripción generada automáticamente">
            <a:extLst>
              <a:ext uri="{FF2B5EF4-FFF2-40B4-BE49-F238E27FC236}">
                <a16:creationId xmlns:a16="http://schemas.microsoft.com/office/drawing/2014/main" id="{7DDD9F95-41D4-D4D2-2ED9-343DEDCB0ECE}"/>
              </a:ext>
            </a:extLst>
          </p:cNvPr>
          <p:cNvPicPr>
            <a:picLocks noChangeAspect="1"/>
          </p:cNvPicPr>
          <p:nvPr/>
        </p:nvPicPr>
        <p:blipFill>
          <a:blip r:embed="rId3"/>
          <a:stretch>
            <a:fillRect/>
          </a:stretch>
        </p:blipFill>
        <p:spPr>
          <a:xfrm>
            <a:off x="2912232" y="3862614"/>
            <a:ext cx="3330962" cy="263026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1" name="Imagen 10" descr="Texto&#10;&#10;Descripción generada automáticamente">
            <a:extLst>
              <a:ext uri="{FF2B5EF4-FFF2-40B4-BE49-F238E27FC236}">
                <a16:creationId xmlns:a16="http://schemas.microsoft.com/office/drawing/2014/main" id="{8E79FE4F-D38E-4A07-33C3-25767586954B}"/>
              </a:ext>
            </a:extLst>
          </p:cNvPr>
          <p:cNvPicPr>
            <a:picLocks noChangeAspect="1"/>
          </p:cNvPicPr>
          <p:nvPr/>
        </p:nvPicPr>
        <p:blipFill>
          <a:blip r:embed="rId4"/>
          <a:stretch>
            <a:fillRect/>
          </a:stretch>
        </p:blipFill>
        <p:spPr>
          <a:xfrm>
            <a:off x="613757" y="2358927"/>
            <a:ext cx="3557920" cy="112324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254138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En la carpeta </a:t>
            </a:r>
            <a:r>
              <a:rPr lang="es-ES" dirty="0" err="1">
                <a:latin typeface="Calibri" panose="020F0502020204030204" pitchFamily="34" charset="0"/>
                <a:ea typeface="Calibri" panose="020F0502020204030204" pitchFamily="34" charset="0"/>
                <a:cs typeface="Times New Roman" panose="02020603050405020304" pitchFamily="18" charset="0"/>
              </a:rPr>
              <a:t>ValueObjects</a:t>
            </a:r>
            <a:r>
              <a:rPr lang="es-ES" dirty="0">
                <a:latin typeface="Calibri" panose="020F0502020204030204" pitchFamily="34" charset="0"/>
                <a:ea typeface="Calibri" panose="020F0502020204030204" pitchFamily="34" charset="0"/>
                <a:cs typeface="Times New Roman" panose="02020603050405020304" pitchFamily="18" charset="0"/>
              </a:rPr>
              <a:t> se procede a crear una clase con el nombre </a:t>
            </a:r>
            <a:r>
              <a:rPr lang="es-ES" dirty="0" err="1">
                <a:latin typeface="Calibri" panose="020F0502020204030204" pitchFamily="34" charset="0"/>
                <a:ea typeface="Calibri" panose="020F0502020204030204" pitchFamily="34" charset="0"/>
                <a:cs typeface="Times New Roman" panose="02020603050405020304" pitchFamily="18" charset="0"/>
              </a:rPr>
              <a:t>EntityState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codifica lo siguiente</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448D34E4-41AC-D0F8-397A-DCE84375AD87}"/>
              </a:ext>
            </a:extLst>
          </p:cNvPr>
          <p:cNvPicPr>
            <a:picLocks noChangeAspect="1"/>
          </p:cNvPicPr>
          <p:nvPr/>
        </p:nvPicPr>
        <p:blipFill>
          <a:blip r:embed="rId2"/>
          <a:stretch>
            <a:fillRect/>
          </a:stretch>
        </p:blipFill>
        <p:spPr>
          <a:xfrm>
            <a:off x="4528841" y="1919041"/>
            <a:ext cx="3134317" cy="217640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BAFD800D-8DCA-BB11-9F1E-2DBDD2F396BA}"/>
              </a:ext>
            </a:extLst>
          </p:cNvPr>
          <p:cNvPicPr>
            <a:picLocks noChangeAspect="1"/>
          </p:cNvPicPr>
          <p:nvPr/>
        </p:nvPicPr>
        <p:blipFill>
          <a:blip r:embed="rId3"/>
          <a:stretch>
            <a:fillRect/>
          </a:stretch>
        </p:blipFill>
        <p:spPr>
          <a:xfrm>
            <a:off x="4728581" y="4489709"/>
            <a:ext cx="2441121" cy="1684064"/>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21303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agrega una nueva clase en </a:t>
            </a:r>
            <a:r>
              <a:rPr lang="es-ES" dirty="0" err="1">
                <a:latin typeface="Calibri" panose="020F0502020204030204" pitchFamily="34" charset="0"/>
                <a:ea typeface="Calibri" panose="020F0502020204030204" pitchFamily="34" charset="0"/>
                <a:cs typeface="Times New Roman" panose="02020603050405020304" pitchFamily="18" charset="0"/>
              </a:rPr>
              <a:t>Models</a:t>
            </a:r>
            <a:r>
              <a:rPr lang="es-ES" dirty="0">
                <a:latin typeface="Calibri" panose="020F0502020204030204" pitchFamily="34" charset="0"/>
                <a:ea typeface="Calibri" panose="020F0502020204030204" pitchFamily="34" charset="0"/>
                <a:cs typeface="Times New Roman" panose="02020603050405020304" pitchFamily="18" charset="0"/>
              </a:rPr>
              <a:t> llamado </a:t>
            </a:r>
            <a:r>
              <a:rPr lang="es-ES" dirty="0" err="1">
                <a:latin typeface="Calibri" panose="020F0502020204030204" pitchFamily="34" charset="0"/>
                <a:ea typeface="Calibri" panose="020F0502020204030204" pitchFamily="34" charset="0"/>
                <a:cs typeface="Times New Roman" panose="02020603050405020304" pitchFamily="18" charset="0"/>
              </a:rPr>
              <a:t>EmployeeModel</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las referencias de la capa de presentación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E36945AB-5236-412F-BAA8-7FC3E76D853B}"/>
              </a:ext>
            </a:extLst>
          </p:cNvPr>
          <p:cNvPicPr>
            <a:picLocks noChangeAspect="1"/>
          </p:cNvPicPr>
          <p:nvPr/>
        </p:nvPicPr>
        <p:blipFill>
          <a:blip r:embed="rId2"/>
          <a:stretch>
            <a:fillRect/>
          </a:stretch>
        </p:blipFill>
        <p:spPr>
          <a:xfrm>
            <a:off x="5083699" y="1978746"/>
            <a:ext cx="2464133" cy="171151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10;&#10;Descripción generada automáticamente">
            <a:extLst>
              <a:ext uri="{FF2B5EF4-FFF2-40B4-BE49-F238E27FC236}">
                <a16:creationId xmlns:a16="http://schemas.microsoft.com/office/drawing/2014/main" id="{E8AF6FDB-5078-7AE4-727A-D0CF4D5A8EDF}"/>
              </a:ext>
            </a:extLst>
          </p:cNvPr>
          <p:cNvPicPr>
            <a:picLocks noChangeAspect="1"/>
          </p:cNvPicPr>
          <p:nvPr/>
        </p:nvPicPr>
        <p:blipFill>
          <a:blip r:embed="rId3"/>
          <a:stretch>
            <a:fillRect/>
          </a:stretch>
        </p:blipFill>
        <p:spPr>
          <a:xfrm>
            <a:off x="4928358" y="4196459"/>
            <a:ext cx="2774813" cy="191309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931832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agrega las referencias de la capa de dominio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49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Desde </a:t>
            </a:r>
            <a:r>
              <a:rPr lang="es-ES" dirty="0" err="1">
                <a:latin typeface="Calibri" panose="020F0502020204030204" pitchFamily="34" charset="0"/>
                <a:ea typeface="Calibri" panose="020F0502020204030204" pitchFamily="34" charset="0"/>
                <a:cs typeface="Times New Roman" panose="02020603050405020304" pitchFamily="18" charset="0"/>
              </a:rPr>
              <a:t>EmployeeModel</a:t>
            </a:r>
            <a:r>
              <a:rPr lang="es-ES" dirty="0">
                <a:latin typeface="Calibri" panose="020F0502020204030204" pitchFamily="34" charset="0"/>
                <a:ea typeface="Calibri" panose="020F0502020204030204" pitchFamily="34" charset="0"/>
                <a:cs typeface="Times New Roman" panose="02020603050405020304" pitchFamily="18" charset="0"/>
              </a:rPr>
              <a:t> se agregan referencias a los objetos de valores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Captura de pantalla de un celular&#10;&#10;Descripción generada automáticamente">
            <a:extLst>
              <a:ext uri="{FF2B5EF4-FFF2-40B4-BE49-F238E27FC236}">
                <a16:creationId xmlns:a16="http://schemas.microsoft.com/office/drawing/2014/main" id="{74F2BF7D-098E-4CFA-A307-20D999877C96}"/>
              </a:ext>
            </a:extLst>
          </p:cNvPr>
          <p:cNvPicPr>
            <a:picLocks noChangeAspect="1"/>
          </p:cNvPicPr>
          <p:nvPr/>
        </p:nvPicPr>
        <p:blipFill>
          <a:blip r:embed="rId2"/>
          <a:stretch>
            <a:fillRect/>
          </a:stretch>
        </p:blipFill>
        <p:spPr>
          <a:xfrm>
            <a:off x="4956079" y="1908843"/>
            <a:ext cx="3006503" cy="205990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E4F2120A-5452-9AF3-088F-E6D1165573D1}"/>
              </a:ext>
            </a:extLst>
          </p:cNvPr>
          <p:cNvPicPr>
            <a:picLocks noChangeAspect="1"/>
          </p:cNvPicPr>
          <p:nvPr/>
        </p:nvPicPr>
        <p:blipFill>
          <a:blip r:embed="rId3"/>
          <a:stretch>
            <a:fillRect/>
          </a:stretch>
        </p:blipFill>
        <p:spPr>
          <a:xfrm>
            <a:off x="5067991" y="4574775"/>
            <a:ext cx="2495550" cy="10795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80837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3.1	</a:t>
            </a:r>
            <a:r>
              <a:rPr lang="en-US" dirty="0"/>
              <a:t>PATRONES DE SOFTWARE</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413952" cy="3514165"/>
          </a:xfrm>
        </p:spPr>
        <p:txBody>
          <a:bodyPr>
            <a:normAutofit/>
          </a:bodyPr>
          <a:lstStyle/>
          <a:p>
            <a:pPr marL="0" marR="0" indent="0">
              <a:lnSpc>
                <a:spcPct val="115000"/>
              </a:lnSpc>
              <a:spcBef>
                <a:spcPts val="0"/>
              </a:spcBef>
              <a:spcAft>
                <a:spcPts val="1000"/>
              </a:spcAft>
              <a:buNone/>
            </a:pPr>
            <a:r>
              <a:rPr lang="es-ES" dirty="0">
                <a:solidFill>
                  <a:schemeClr val="tx1"/>
                </a:solidFill>
              </a:rPr>
              <a:t>C# (pronunciado "C Sharp") es un lenguaje de programación desarrollado por Microsoft y está diseñado para ser un lenguaje moderno, orientado a objetos y seguro.</a:t>
            </a:r>
          </a:p>
          <a:p>
            <a:pPr marL="0" marR="0" indent="0">
              <a:lnSpc>
                <a:spcPct val="115000"/>
              </a:lnSpc>
              <a:spcBef>
                <a:spcPts val="0"/>
              </a:spcBef>
              <a:spcAft>
                <a:spcPts val="1000"/>
              </a:spcAft>
              <a:buNone/>
            </a:pPr>
            <a:r>
              <a:rPr lang="es-ES" dirty="0">
                <a:solidFill>
                  <a:schemeClr val="tx1"/>
                </a:solidFill>
              </a:rPr>
              <a:t>En general, C# es un lenguaje de programación moderno y poderoso que se utiliza en una amplia variedad de aplicaciones y plataformas. Si estás interesado en aprender a programar, C# es una excelente opción para comenzar.</a:t>
            </a:r>
          </a:p>
          <a:p>
            <a:pPr marL="0" marR="0" indent="0">
              <a:lnSpc>
                <a:spcPct val="115000"/>
              </a:lnSpc>
              <a:spcBef>
                <a:spcPts val="0"/>
              </a:spcBef>
              <a:spcAft>
                <a:spcPts val="1000"/>
              </a:spcAft>
              <a:buNone/>
            </a:pPr>
            <a:r>
              <a:rPr lang="es-ES" dirty="0">
                <a:solidFill>
                  <a:schemeClr val="tx1"/>
                </a:solidFill>
              </a:rPr>
              <a:t>En general, SQL Server es un sistema de gestión de bases de datos fiable y escalable que se utiliza en una amplia variedad de aplicaciones empresariales. Si estás interesado en aprender sobre la gestión de bases de datos relacionales y cómo utilizar SQL para interactuar con ellas, SQL Server es una excelente opción para comenzar.</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a:t>
            </a:fld>
            <a:endParaRPr lang="en-US" sz="2800" dirty="0">
              <a:solidFill>
                <a:schemeClr val="bg1"/>
              </a:solidFill>
            </a:endParaRPr>
          </a:p>
        </p:txBody>
      </p:sp>
    </p:spTree>
    <p:extLst>
      <p:ext uri="{BB962C8B-B14F-4D97-AF65-F5344CB8AC3E}">
        <p14:creationId xmlns:p14="http://schemas.microsoft.com/office/powerpoint/2010/main" val="1508480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la clase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procede a agregar una referencia a la capa de dominio</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BD8CE8F9-BE76-E48D-FE99-D58FB85DAD32}"/>
              </a:ext>
            </a:extLst>
          </p:cNvPr>
          <p:cNvPicPr>
            <a:picLocks noChangeAspect="1"/>
          </p:cNvPicPr>
          <p:nvPr/>
        </p:nvPicPr>
        <p:blipFill>
          <a:blip r:embed="rId2"/>
          <a:stretch>
            <a:fillRect/>
          </a:stretch>
        </p:blipFill>
        <p:spPr>
          <a:xfrm>
            <a:off x="4674235" y="2018245"/>
            <a:ext cx="2843530" cy="21983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10;&#10;Descripción generada automáticamente">
            <a:extLst>
              <a:ext uri="{FF2B5EF4-FFF2-40B4-BE49-F238E27FC236}">
                <a16:creationId xmlns:a16="http://schemas.microsoft.com/office/drawing/2014/main" id="{350B8429-8FA3-FFEB-0EC4-E80B6CBB4272}"/>
              </a:ext>
            </a:extLst>
          </p:cNvPr>
          <p:cNvPicPr>
            <a:picLocks noChangeAspect="1"/>
          </p:cNvPicPr>
          <p:nvPr/>
        </p:nvPicPr>
        <p:blipFill>
          <a:blip r:embed="rId3"/>
          <a:stretch>
            <a:fillRect/>
          </a:stretch>
        </p:blipFill>
        <p:spPr>
          <a:xfrm>
            <a:off x="4657373" y="4536833"/>
            <a:ext cx="2843530" cy="194648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20056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lo referencia en el modelo de empleado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código a la clase </a:t>
            </a:r>
            <a:r>
              <a:rPr lang="es-ES" dirty="0" err="1">
                <a:latin typeface="Calibri" panose="020F0502020204030204" pitchFamily="34" charset="0"/>
                <a:ea typeface="Calibri" panose="020F0502020204030204" pitchFamily="34" charset="0"/>
                <a:cs typeface="Times New Roman" panose="02020603050405020304" pitchFamily="18" charset="0"/>
              </a:rPr>
              <a:t>EmployeeModel</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A4E2A252-2585-8D14-C3DA-FB90E49D2544}"/>
              </a:ext>
            </a:extLst>
          </p:cNvPr>
          <p:cNvPicPr>
            <a:picLocks noChangeAspect="1"/>
          </p:cNvPicPr>
          <p:nvPr/>
        </p:nvPicPr>
        <p:blipFill>
          <a:blip r:embed="rId2"/>
          <a:stretch>
            <a:fillRect/>
          </a:stretch>
        </p:blipFill>
        <p:spPr>
          <a:xfrm>
            <a:off x="4103743" y="2591771"/>
            <a:ext cx="4333875" cy="46672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3572F851-F224-FA32-D302-F59904E77E97}"/>
              </a:ext>
            </a:extLst>
          </p:cNvPr>
          <p:cNvPicPr>
            <a:picLocks noChangeAspect="1"/>
          </p:cNvPicPr>
          <p:nvPr/>
        </p:nvPicPr>
        <p:blipFill>
          <a:blip r:embed="rId3"/>
          <a:stretch>
            <a:fillRect/>
          </a:stretch>
        </p:blipFill>
        <p:spPr>
          <a:xfrm>
            <a:off x="4103743" y="3952240"/>
            <a:ext cx="4424045" cy="254063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168060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52</a:t>
            </a:fld>
            <a:endParaRPr lang="en-US" sz="2800" dirty="0">
              <a:solidFill>
                <a:schemeClr val="bg1"/>
              </a:solidFill>
            </a:endParaRPr>
          </a:p>
        </p:txBody>
      </p:sp>
      <p:sp>
        <p:nvSpPr>
          <p:cNvPr id="9" name="Marcador de contenido 2">
            <a:extLst>
              <a:ext uri="{FF2B5EF4-FFF2-40B4-BE49-F238E27FC236}">
                <a16:creationId xmlns:a16="http://schemas.microsoft.com/office/drawing/2014/main" id="{FF51C39E-04F8-2D8A-7EA2-1C61A1F37F8E}"/>
              </a:ext>
            </a:extLst>
          </p:cNvPr>
          <p:cNvSpPr txBox="1">
            <a:spLocks/>
          </p:cNvSpPr>
          <p:nvPr/>
        </p:nvSpPr>
        <p:spPr>
          <a:xfrm>
            <a:off x="581192" y="2059321"/>
            <a:ext cx="8399521" cy="74919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código a la clase </a:t>
            </a:r>
            <a:r>
              <a:rPr lang="es-ES" dirty="0" err="1">
                <a:latin typeface="Calibri" panose="020F0502020204030204" pitchFamily="34" charset="0"/>
                <a:ea typeface="Calibri" panose="020F0502020204030204" pitchFamily="34" charset="0"/>
                <a:cs typeface="Times New Roman" panose="02020603050405020304" pitchFamily="18" charset="0"/>
              </a:rPr>
              <a:t>EmployeeModel</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descr="Interfaz de usuario gráfica, Texto&#10;&#10;Descripción generada automáticamente">
            <a:extLst>
              <a:ext uri="{FF2B5EF4-FFF2-40B4-BE49-F238E27FC236}">
                <a16:creationId xmlns:a16="http://schemas.microsoft.com/office/drawing/2014/main" id="{E1765CE4-80A5-E18D-A8D3-A91D8889CCA2}"/>
              </a:ext>
            </a:extLst>
          </p:cNvPr>
          <p:cNvPicPr>
            <a:picLocks noChangeAspect="1"/>
          </p:cNvPicPr>
          <p:nvPr/>
        </p:nvPicPr>
        <p:blipFill>
          <a:blip r:embed="rId2"/>
          <a:stretch>
            <a:fillRect/>
          </a:stretch>
        </p:blipFill>
        <p:spPr>
          <a:xfrm>
            <a:off x="4105042" y="3169808"/>
            <a:ext cx="4175125" cy="98044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1" name="Imagen 10" descr="Texto&#10;&#10;Descripción generada automáticamente">
            <a:extLst>
              <a:ext uri="{FF2B5EF4-FFF2-40B4-BE49-F238E27FC236}">
                <a16:creationId xmlns:a16="http://schemas.microsoft.com/office/drawing/2014/main" id="{8060459C-28D8-A405-8C0D-1F2FD64CC948}"/>
              </a:ext>
            </a:extLst>
          </p:cNvPr>
          <p:cNvPicPr>
            <a:picLocks noChangeAspect="1"/>
          </p:cNvPicPr>
          <p:nvPr/>
        </p:nvPicPr>
        <p:blipFill>
          <a:blip r:embed="rId3"/>
          <a:stretch>
            <a:fillRect/>
          </a:stretch>
        </p:blipFill>
        <p:spPr>
          <a:xfrm>
            <a:off x="786511" y="3183479"/>
            <a:ext cx="2288123" cy="27958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2" name="Imagen 11" descr="Texto&#10;&#10;Descripción generada automáticamente">
            <a:extLst>
              <a:ext uri="{FF2B5EF4-FFF2-40B4-BE49-F238E27FC236}">
                <a16:creationId xmlns:a16="http://schemas.microsoft.com/office/drawing/2014/main" id="{62F50594-4499-311C-B351-C449F6DB88F0}"/>
              </a:ext>
            </a:extLst>
          </p:cNvPr>
          <p:cNvPicPr>
            <a:picLocks noChangeAspect="1"/>
          </p:cNvPicPr>
          <p:nvPr/>
        </p:nvPicPr>
        <p:blipFill>
          <a:blip r:embed="rId4"/>
          <a:stretch>
            <a:fillRect/>
          </a:stretch>
        </p:blipFill>
        <p:spPr>
          <a:xfrm>
            <a:off x="4076065" y="4786749"/>
            <a:ext cx="4039870" cy="119253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924420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53</a:t>
            </a:fld>
            <a:endParaRPr lang="en-US" sz="2800" dirty="0">
              <a:solidFill>
                <a:schemeClr val="bg1"/>
              </a:solidFill>
            </a:endParaRPr>
          </a:p>
        </p:txBody>
      </p:sp>
      <p:pic>
        <p:nvPicPr>
          <p:cNvPr id="9" name="Imagen 8" descr="Texto&#10;&#10;Descripción generada automáticamente">
            <a:extLst>
              <a:ext uri="{FF2B5EF4-FFF2-40B4-BE49-F238E27FC236}">
                <a16:creationId xmlns:a16="http://schemas.microsoft.com/office/drawing/2014/main" id="{39B5742B-A8B4-4B35-D343-63D2A83F5C22}"/>
              </a:ext>
            </a:extLst>
          </p:cNvPr>
          <p:cNvPicPr>
            <a:picLocks noChangeAspect="1"/>
          </p:cNvPicPr>
          <p:nvPr/>
        </p:nvPicPr>
        <p:blipFill>
          <a:blip r:embed="rId2"/>
          <a:stretch>
            <a:fillRect/>
          </a:stretch>
        </p:blipFill>
        <p:spPr>
          <a:xfrm>
            <a:off x="2738524" y="2259965"/>
            <a:ext cx="3722370" cy="42329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05590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agrega un nuevo formulario a la capa de presentación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Luego se agregan los componentes necesarios como se puede ver a continuación.</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Captura de pantalla de computadora&#10;&#10;Descripción generada automáticamente">
            <a:extLst>
              <a:ext uri="{FF2B5EF4-FFF2-40B4-BE49-F238E27FC236}">
                <a16:creationId xmlns:a16="http://schemas.microsoft.com/office/drawing/2014/main" id="{C8D34A70-5080-D511-E623-A39AEAC3BA1F}"/>
              </a:ext>
            </a:extLst>
          </p:cNvPr>
          <p:cNvPicPr>
            <a:picLocks noChangeAspect="1"/>
          </p:cNvPicPr>
          <p:nvPr/>
        </p:nvPicPr>
        <p:blipFill>
          <a:blip r:embed="rId2"/>
          <a:stretch>
            <a:fillRect/>
          </a:stretch>
        </p:blipFill>
        <p:spPr>
          <a:xfrm>
            <a:off x="4887105" y="2036917"/>
            <a:ext cx="3145190" cy="21577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10;&#10;Descripción generada automáticamente">
            <a:extLst>
              <a:ext uri="{FF2B5EF4-FFF2-40B4-BE49-F238E27FC236}">
                <a16:creationId xmlns:a16="http://schemas.microsoft.com/office/drawing/2014/main" id="{22E13E0C-BA92-11F7-D615-4A1ABFAE6F96}"/>
              </a:ext>
            </a:extLst>
          </p:cNvPr>
          <p:cNvPicPr>
            <a:picLocks noChangeAspect="1"/>
          </p:cNvPicPr>
          <p:nvPr/>
        </p:nvPicPr>
        <p:blipFill>
          <a:blip r:embed="rId3"/>
          <a:stretch>
            <a:fillRect/>
          </a:stretch>
        </p:blipFill>
        <p:spPr>
          <a:xfrm>
            <a:off x="4827524" y="4533582"/>
            <a:ext cx="3264352" cy="1667776"/>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448337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55</a:t>
            </a:fld>
            <a:endParaRPr lang="en-US" sz="2800" dirty="0">
              <a:solidFill>
                <a:schemeClr val="bg1"/>
              </a:solidFill>
            </a:endParaRPr>
          </a:p>
        </p:txBody>
      </p:sp>
      <p:sp>
        <p:nvSpPr>
          <p:cNvPr id="10" name="CuadroTexto 9">
            <a:extLst>
              <a:ext uri="{FF2B5EF4-FFF2-40B4-BE49-F238E27FC236}">
                <a16:creationId xmlns:a16="http://schemas.microsoft.com/office/drawing/2014/main" id="{F0F04E2E-6C36-F297-59BE-01D1D18D1DB2}"/>
              </a:ext>
            </a:extLst>
          </p:cNvPr>
          <p:cNvSpPr txBox="1"/>
          <p:nvPr/>
        </p:nvSpPr>
        <p:spPr>
          <a:xfrm>
            <a:off x="383722" y="2186174"/>
            <a:ext cx="6155870" cy="392159"/>
          </a:xfrm>
          <a:prstGeom prst="rect">
            <a:avLst/>
          </a:prstGeom>
          <a:noFill/>
        </p:spPr>
        <p:txBody>
          <a:bodyPr wrap="square">
            <a:spAutoFit/>
          </a:bodyPr>
          <a:lstStyle/>
          <a:p>
            <a:pPr algn="just">
              <a:lnSpc>
                <a:spcPct val="115000"/>
              </a:lnSpc>
              <a:spcBef>
                <a:spcPts val="600"/>
              </a:spcBef>
              <a:spcAft>
                <a:spcPts val="1600"/>
              </a:spcAft>
            </a:pPr>
            <a:r>
              <a:rPr lang="es-EC" sz="1800" dirty="0">
                <a:solidFill>
                  <a:srgbClr val="548DD4"/>
                </a:solidFill>
                <a:effectLst/>
                <a:latin typeface="Calibri" panose="020F0502020204030204" pitchFamily="34" charset="0"/>
                <a:ea typeface="MS Mincho" panose="02020609040205080304" pitchFamily="49" charset="-128"/>
                <a:cs typeface="Times New Roman" panose="02020603050405020304" pitchFamily="18" charset="0"/>
              </a:rPr>
              <a:t>Llamada a capas y codificación inicial</a:t>
            </a:r>
          </a:p>
        </p:txBody>
      </p:sp>
      <p:pic>
        <p:nvPicPr>
          <p:cNvPr id="11" name="Imagen 10" descr="Captura de pantalla de computadora&#10;&#10;Descripción generada automáticamente">
            <a:extLst>
              <a:ext uri="{FF2B5EF4-FFF2-40B4-BE49-F238E27FC236}">
                <a16:creationId xmlns:a16="http://schemas.microsoft.com/office/drawing/2014/main" id="{CC64C839-FAB1-1218-7240-6639353C9F76}"/>
              </a:ext>
            </a:extLst>
          </p:cNvPr>
          <p:cNvPicPr>
            <a:picLocks noChangeAspect="1"/>
          </p:cNvPicPr>
          <p:nvPr/>
        </p:nvPicPr>
        <p:blipFill>
          <a:blip r:embed="rId2"/>
          <a:stretch>
            <a:fillRect/>
          </a:stretch>
        </p:blipFill>
        <p:spPr>
          <a:xfrm>
            <a:off x="581192" y="3333124"/>
            <a:ext cx="3835381" cy="230562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2" name="Imagen 11" descr="Una captura de pantalla de un celular&#10;&#10;Descripción generada automáticamente con confianza media">
            <a:extLst>
              <a:ext uri="{FF2B5EF4-FFF2-40B4-BE49-F238E27FC236}">
                <a16:creationId xmlns:a16="http://schemas.microsoft.com/office/drawing/2014/main" id="{0514B7C1-9617-4808-2D93-37ACFCDF44ED}"/>
              </a:ext>
            </a:extLst>
          </p:cNvPr>
          <p:cNvPicPr>
            <a:picLocks noChangeAspect="1"/>
          </p:cNvPicPr>
          <p:nvPr/>
        </p:nvPicPr>
        <p:blipFill>
          <a:blip r:embed="rId3"/>
          <a:stretch>
            <a:fillRect/>
          </a:stretch>
        </p:blipFill>
        <p:spPr>
          <a:xfrm>
            <a:off x="4946112" y="2819943"/>
            <a:ext cx="3943082" cy="69220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3" name="Imagen 12" descr="Texto&#10;&#10;Descripción generada automáticamente">
            <a:extLst>
              <a:ext uri="{FF2B5EF4-FFF2-40B4-BE49-F238E27FC236}">
                <a16:creationId xmlns:a16="http://schemas.microsoft.com/office/drawing/2014/main" id="{ABFB5A4C-F2E0-44DC-0ED5-47751B3A9772}"/>
              </a:ext>
            </a:extLst>
          </p:cNvPr>
          <p:cNvPicPr>
            <a:picLocks noChangeAspect="1"/>
          </p:cNvPicPr>
          <p:nvPr/>
        </p:nvPicPr>
        <p:blipFill>
          <a:blip r:embed="rId4"/>
          <a:stretch>
            <a:fillRect/>
          </a:stretch>
        </p:blipFill>
        <p:spPr>
          <a:xfrm>
            <a:off x="5233139" y="3905273"/>
            <a:ext cx="3369028" cy="22685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855120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Establecer la capa de presentación como proyecto de inicio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Ejecución para probar la funcionalidad</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F88DDBD0-23FC-3763-A8DF-A081436B11AF}"/>
              </a:ext>
            </a:extLst>
          </p:cNvPr>
          <p:cNvPicPr>
            <a:picLocks noChangeAspect="1"/>
          </p:cNvPicPr>
          <p:nvPr/>
        </p:nvPicPr>
        <p:blipFill>
          <a:blip r:embed="rId2"/>
          <a:stretch>
            <a:fillRect/>
          </a:stretch>
        </p:blipFill>
        <p:spPr>
          <a:xfrm>
            <a:off x="4303890" y="1972236"/>
            <a:ext cx="2054490" cy="300628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83D28CC5-1898-C024-EE67-82E1FE29D2E0}"/>
              </a:ext>
            </a:extLst>
          </p:cNvPr>
          <p:cNvPicPr>
            <a:picLocks noChangeAspect="1"/>
          </p:cNvPicPr>
          <p:nvPr/>
        </p:nvPicPr>
        <p:blipFill>
          <a:blip r:embed="rId3"/>
          <a:stretch>
            <a:fillRect/>
          </a:stretch>
        </p:blipFill>
        <p:spPr>
          <a:xfrm>
            <a:off x="5512371" y="4612598"/>
            <a:ext cx="3271468" cy="158305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176160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Agregar método de búsqueda en el modelo de empleado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57</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agrega botón buscar</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C7F9C605-05D5-31BF-02ED-7D65832E55B1}"/>
              </a:ext>
            </a:extLst>
          </p:cNvPr>
          <p:cNvPicPr>
            <a:picLocks noChangeAspect="1"/>
          </p:cNvPicPr>
          <p:nvPr/>
        </p:nvPicPr>
        <p:blipFill>
          <a:blip r:embed="rId2"/>
          <a:stretch>
            <a:fillRect/>
          </a:stretch>
        </p:blipFill>
        <p:spPr>
          <a:xfrm>
            <a:off x="3877048" y="2338668"/>
            <a:ext cx="4877435" cy="10668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Diagrama&#10;&#10;Descripción generada automáticamente">
            <a:extLst>
              <a:ext uri="{FF2B5EF4-FFF2-40B4-BE49-F238E27FC236}">
                <a16:creationId xmlns:a16="http://schemas.microsoft.com/office/drawing/2014/main" id="{416A38BB-A59E-DF8A-55A0-BA9A6CB63F41}"/>
              </a:ext>
            </a:extLst>
          </p:cNvPr>
          <p:cNvPicPr>
            <a:picLocks noChangeAspect="1"/>
          </p:cNvPicPr>
          <p:nvPr/>
        </p:nvPicPr>
        <p:blipFill>
          <a:blip r:embed="rId3"/>
          <a:stretch>
            <a:fillRect/>
          </a:stretch>
        </p:blipFill>
        <p:spPr>
          <a:xfrm>
            <a:off x="4666988" y="4348570"/>
            <a:ext cx="3297555" cy="16040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652261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el botón</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58</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prueba si funciona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3768EDA5-5200-C046-5F2C-C075F8F49AF3}"/>
              </a:ext>
            </a:extLst>
          </p:cNvPr>
          <p:cNvPicPr>
            <a:picLocks noChangeAspect="1"/>
          </p:cNvPicPr>
          <p:nvPr/>
        </p:nvPicPr>
        <p:blipFill>
          <a:blip r:embed="rId2"/>
          <a:stretch>
            <a:fillRect/>
          </a:stretch>
        </p:blipFill>
        <p:spPr>
          <a:xfrm>
            <a:off x="3813492" y="2302473"/>
            <a:ext cx="4565015" cy="11391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 Texto&#10;&#10;Descripción generada automáticamente">
            <a:extLst>
              <a:ext uri="{FF2B5EF4-FFF2-40B4-BE49-F238E27FC236}">
                <a16:creationId xmlns:a16="http://schemas.microsoft.com/office/drawing/2014/main" id="{EC716954-C07F-F9FF-E912-8D2F99DF4C27}"/>
              </a:ext>
            </a:extLst>
          </p:cNvPr>
          <p:cNvPicPr>
            <a:picLocks noChangeAspect="1"/>
          </p:cNvPicPr>
          <p:nvPr/>
        </p:nvPicPr>
        <p:blipFill>
          <a:blip r:embed="rId3"/>
          <a:stretch>
            <a:fillRect/>
          </a:stretch>
        </p:blipFill>
        <p:spPr>
          <a:xfrm>
            <a:off x="3813492" y="3998867"/>
            <a:ext cx="4377690" cy="201549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62533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Ahora se procede a buscar resultados aproximados no exactos, para ello se cambia la función de búsqueda.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59</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prueba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595F69AE-ED2D-58A5-4EBD-E6B16ECFFE1C}"/>
              </a:ext>
            </a:extLst>
          </p:cNvPr>
          <p:cNvPicPr>
            <a:picLocks noChangeAspect="1"/>
          </p:cNvPicPr>
          <p:nvPr/>
        </p:nvPicPr>
        <p:blipFill>
          <a:blip r:embed="rId2"/>
          <a:stretch>
            <a:fillRect/>
          </a:stretch>
        </p:blipFill>
        <p:spPr>
          <a:xfrm>
            <a:off x="4157907" y="2629017"/>
            <a:ext cx="4519930" cy="65468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Interfaz de usuario gráfica&#10;&#10;Descripción generada automáticamente">
            <a:extLst>
              <a:ext uri="{FF2B5EF4-FFF2-40B4-BE49-F238E27FC236}">
                <a16:creationId xmlns:a16="http://schemas.microsoft.com/office/drawing/2014/main" id="{CE9BB9EF-3CD6-E478-CD43-CF427A609ED2}"/>
              </a:ext>
            </a:extLst>
          </p:cNvPr>
          <p:cNvPicPr>
            <a:picLocks noChangeAspect="1"/>
          </p:cNvPicPr>
          <p:nvPr/>
        </p:nvPicPr>
        <p:blipFill>
          <a:blip r:embed="rId3"/>
          <a:stretch>
            <a:fillRect/>
          </a:stretch>
        </p:blipFill>
        <p:spPr>
          <a:xfrm>
            <a:off x="4119172" y="3953147"/>
            <a:ext cx="4482465" cy="20612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57767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HISTORIA Y EVOLUCIÓN DE ARQUITECTURA EN CAPAS</a:t>
            </a:r>
          </a:p>
          <a:p>
            <a:pPr marL="0" marR="0" indent="0">
              <a:lnSpc>
                <a:spcPct val="115000"/>
              </a:lnSpc>
              <a:spcBef>
                <a:spcPts val="0"/>
              </a:spcBef>
              <a:spcAft>
                <a:spcPts val="1000"/>
              </a:spcAft>
              <a:buNone/>
            </a:pPr>
            <a:r>
              <a:rPr lang="es-ES" dirty="0">
                <a:solidFill>
                  <a:schemeClr val="tx1"/>
                </a:solidFill>
              </a:rPr>
              <a:t>La arquitectura de capas es un enfoque de diseño de software que se utiliza para crear sistemas complejos y estructurados. Esta arquitectura se basa en la idea de que un sistema puede descomponerse en capas, donde cada capa es responsable de un conjunto específico de tareas y se comunica con las capas adyacentes a través de interfaces bien definidas.</a:t>
            </a:r>
          </a:p>
          <a:p>
            <a:pPr marL="0" marR="0" indent="0">
              <a:lnSpc>
                <a:spcPct val="115000"/>
              </a:lnSpc>
              <a:spcBef>
                <a:spcPts val="0"/>
              </a:spcBef>
              <a:spcAft>
                <a:spcPts val="1000"/>
              </a:spcAft>
              <a:buNone/>
            </a:pPr>
            <a:r>
              <a:rPr lang="es-ES" dirty="0">
                <a:solidFill>
                  <a:schemeClr val="tx1"/>
                </a:solidFill>
              </a:rPr>
              <a:t>La arquitectura de capas ha evolucionado con el tiempo y ha sido aplicada en diferentes contextos. Una de las primeras aplicaciones de esta arquitectura se dio en el diseño de sistemas operativos en los años 60 y 70. En estos sistemas, la arquitectura de capas se utilizaba para separar el </a:t>
            </a:r>
            <a:r>
              <a:rPr lang="es-ES" dirty="0" err="1">
                <a:solidFill>
                  <a:schemeClr val="tx1"/>
                </a:solidFill>
              </a:rPr>
              <a:t>kernel</a:t>
            </a:r>
            <a:r>
              <a:rPr lang="es-ES" dirty="0">
                <a:solidFill>
                  <a:schemeClr val="tx1"/>
                </a:solidFill>
              </a:rPr>
              <a:t> del sistema operativo de las aplicaciones de usuario y de los controladores de dispositivos. De esta forma, se lograba una mayor estabilidad y seguridad del sistema, ya que los fallos en las aplicaciones de usuario o los controladores de dispositivos no afectaban núcleo del sistema operativo [2].</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a:t>
            </a:fld>
            <a:endParaRPr lang="en-US" sz="2800" dirty="0">
              <a:solidFill>
                <a:schemeClr val="bg1"/>
              </a:solidFill>
            </a:endParaRPr>
          </a:p>
        </p:txBody>
      </p:sp>
    </p:spTree>
    <p:extLst>
      <p:ext uri="{BB962C8B-B14F-4D97-AF65-F5344CB8AC3E}">
        <p14:creationId xmlns:p14="http://schemas.microsoft.com/office/powerpoint/2010/main" val="1474000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Ahora se procede a borrar el botón de búsqueda y se le asigna dinámicamente a cada cambio que exista en la barra de búsqueda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60</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copia el mismo evento para el cambio de texto en la barra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Interfaz de usuario gráfica, Texto&#10;&#10;Descripción generada automáticamente">
            <a:extLst>
              <a:ext uri="{FF2B5EF4-FFF2-40B4-BE49-F238E27FC236}">
                <a16:creationId xmlns:a16="http://schemas.microsoft.com/office/drawing/2014/main" id="{DF2F58C6-1BBD-8CA6-A43D-E097B4B53835}"/>
              </a:ext>
            </a:extLst>
          </p:cNvPr>
          <p:cNvPicPr>
            <a:picLocks noChangeAspect="1"/>
          </p:cNvPicPr>
          <p:nvPr/>
        </p:nvPicPr>
        <p:blipFill>
          <a:blip r:embed="rId2"/>
          <a:stretch>
            <a:fillRect/>
          </a:stretch>
        </p:blipFill>
        <p:spPr>
          <a:xfrm>
            <a:off x="4071041" y="2009257"/>
            <a:ext cx="4489450" cy="189420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191EC123-87CD-3A83-7D56-C80D6212E779}"/>
              </a:ext>
            </a:extLst>
          </p:cNvPr>
          <p:cNvPicPr>
            <a:picLocks noChangeAspect="1"/>
          </p:cNvPicPr>
          <p:nvPr/>
        </p:nvPicPr>
        <p:blipFill>
          <a:blip r:embed="rId3"/>
          <a:stretch>
            <a:fillRect/>
          </a:stretch>
        </p:blipFill>
        <p:spPr>
          <a:xfrm>
            <a:off x="3959787" y="4691615"/>
            <a:ext cx="4718050" cy="84582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672970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lnSpcReduction="10000"/>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Optimizar el código para que no haya problemas de rendimiento</a:t>
            </a:r>
          </a:p>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Para ello se agrega la lista de empleados de manera global</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61</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busca desde la lista y no desde base de datos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7FB63381-2649-614A-9578-10E7C3AAF6F6}"/>
              </a:ext>
            </a:extLst>
          </p:cNvPr>
          <p:cNvPicPr>
            <a:picLocks noChangeAspect="1"/>
          </p:cNvPicPr>
          <p:nvPr/>
        </p:nvPicPr>
        <p:blipFill>
          <a:blip r:embed="rId2"/>
          <a:stretch>
            <a:fillRect/>
          </a:stretch>
        </p:blipFill>
        <p:spPr>
          <a:xfrm>
            <a:off x="4291703" y="2676805"/>
            <a:ext cx="4048125" cy="39052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5E48FFB6-8B4A-CCCC-D981-CBD8A09C8B4B}"/>
              </a:ext>
            </a:extLst>
          </p:cNvPr>
          <p:cNvPicPr>
            <a:picLocks noChangeAspect="1"/>
          </p:cNvPicPr>
          <p:nvPr/>
        </p:nvPicPr>
        <p:blipFill>
          <a:blip r:embed="rId3"/>
          <a:stretch>
            <a:fillRect/>
          </a:stretch>
        </p:blipFill>
        <p:spPr>
          <a:xfrm>
            <a:off x="4032940" y="4783055"/>
            <a:ext cx="4565650" cy="66294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200662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2" y="1972236"/>
            <a:ext cx="8154593" cy="1013800"/>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programan los botones que faltan, para ello se cambia el constructor y se cambia el botón </a:t>
            </a:r>
            <a:r>
              <a:rPr lang="es-ES" dirty="0" err="1">
                <a:latin typeface="Calibri" panose="020F0502020204030204" pitchFamily="34" charset="0"/>
                <a:ea typeface="Calibri" panose="020F0502020204030204" pitchFamily="34" charset="0"/>
                <a:cs typeface="Times New Roman" panose="02020603050405020304" pitchFamily="18" charset="0"/>
              </a:rPr>
              <a:t>Save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62</a:t>
            </a:fld>
            <a:endParaRPr lang="en-US" sz="2800" dirty="0">
              <a:solidFill>
                <a:schemeClr val="bg1"/>
              </a:solidFill>
            </a:endParaRPr>
          </a:p>
        </p:txBody>
      </p:sp>
      <p:pic>
        <p:nvPicPr>
          <p:cNvPr id="3" name="Imagen 2" descr="Texto&#10;&#10;Descripción generada automáticamente">
            <a:extLst>
              <a:ext uri="{FF2B5EF4-FFF2-40B4-BE49-F238E27FC236}">
                <a16:creationId xmlns:a16="http://schemas.microsoft.com/office/drawing/2014/main" id="{A5C09009-6CEB-4870-C8B9-955A408A4708}"/>
              </a:ext>
            </a:extLst>
          </p:cNvPr>
          <p:cNvPicPr>
            <a:picLocks noChangeAspect="1"/>
          </p:cNvPicPr>
          <p:nvPr/>
        </p:nvPicPr>
        <p:blipFill>
          <a:blip r:embed="rId2"/>
          <a:stretch>
            <a:fillRect/>
          </a:stretch>
        </p:blipFill>
        <p:spPr>
          <a:xfrm>
            <a:off x="730160" y="3871965"/>
            <a:ext cx="2564130" cy="12458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A534A7CE-C074-C7FC-BAA7-2FC306B92D25}"/>
              </a:ext>
            </a:extLst>
          </p:cNvPr>
          <p:cNvPicPr>
            <a:picLocks noChangeAspect="1"/>
          </p:cNvPicPr>
          <p:nvPr/>
        </p:nvPicPr>
        <p:blipFill>
          <a:blip r:embed="rId3"/>
          <a:stretch>
            <a:fillRect/>
          </a:stretch>
        </p:blipFill>
        <p:spPr>
          <a:xfrm>
            <a:off x="4299040" y="3713850"/>
            <a:ext cx="4149090" cy="15621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227712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err="1">
                <a:latin typeface="Calibri" panose="020F0502020204030204" pitchFamily="34" charset="0"/>
                <a:ea typeface="Calibri" panose="020F0502020204030204" pitchFamily="34" charset="0"/>
                <a:cs typeface="Times New Roman" panose="02020603050405020304" pitchFamily="18" charset="0"/>
              </a:rPr>
              <a:t>Boton</a:t>
            </a:r>
            <a:r>
              <a:rPr lang="es-ES" dirty="0">
                <a:latin typeface="Calibri" panose="020F0502020204030204" pitchFamily="34" charset="0"/>
                <a:ea typeface="Calibri" panose="020F0502020204030204" pitchFamily="34" charset="0"/>
                <a:cs typeface="Times New Roman" panose="02020603050405020304" pitchFamily="18" charset="0"/>
              </a:rPr>
              <a:t> New</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63</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err="1">
                <a:latin typeface="Calibri" panose="020F0502020204030204" pitchFamily="34" charset="0"/>
                <a:ea typeface="Calibri" panose="020F0502020204030204" pitchFamily="34" charset="0"/>
                <a:cs typeface="Times New Roman" panose="02020603050405020304" pitchFamily="18" charset="0"/>
              </a:rPr>
              <a:t>Boton</a:t>
            </a: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err="1">
                <a:latin typeface="Calibri" panose="020F0502020204030204" pitchFamily="34" charset="0"/>
                <a:ea typeface="Calibri" panose="020F0502020204030204" pitchFamily="34" charset="0"/>
                <a:cs typeface="Times New Roman" panose="02020603050405020304" pitchFamily="18" charset="0"/>
              </a:rPr>
              <a:t>Edit</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CF6B6844-87DB-DC2C-B749-2B1C17D51519}"/>
              </a:ext>
            </a:extLst>
          </p:cNvPr>
          <p:cNvPicPr>
            <a:picLocks noChangeAspect="1"/>
          </p:cNvPicPr>
          <p:nvPr/>
        </p:nvPicPr>
        <p:blipFill>
          <a:blip r:embed="rId2"/>
          <a:stretch>
            <a:fillRect/>
          </a:stretch>
        </p:blipFill>
        <p:spPr>
          <a:xfrm>
            <a:off x="4109085" y="2382254"/>
            <a:ext cx="3973830" cy="110363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 Chat o mensaje de texto&#10;&#10;Descripción generada automáticamente">
            <a:extLst>
              <a:ext uri="{FF2B5EF4-FFF2-40B4-BE49-F238E27FC236}">
                <a16:creationId xmlns:a16="http://schemas.microsoft.com/office/drawing/2014/main" id="{D7A85DD3-6D97-129A-4E4F-5F3546BD2951}"/>
              </a:ext>
            </a:extLst>
          </p:cNvPr>
          <p:cNvPicPr>
            <a:picLocks noChangeAspect="1"/>
          </p:cNvPicPr>
          <p:nvPr/>
        </p:nvPicPr>
        <p:blipFill>
          <a:blip r:embed="rId3"/>
          <a:stretch>
            <a:fillRect/>
          </a:stretch>
        </p:blipFill>
        <p:spPr>
          <a:xfrm>
            <a:off x="4223385" y="4250925"/>
            <a:ext cx="3745230" cy="172720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16424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En la carpeta </a:t>
            </a:r>
            <a:r>
              <a:rPr lang="es-ES" dirty="0" err="1">
                <a:latin typeface="Calibri" panose="020F0502020204030204" pitchFamily="34" charset="0"/>
                <a:ea typeface="Calibri" panose="020F0502020204030204" pitchFamily="34" charset="0"/>
                <a:cs typeface="Times New Roman" panose="02020603050405020304" pitchFamily="18" charset="0"/>
              </a:rPr>
              <a:t>Helps</a:t>
            </a:r>
            <a:r>
              <a:rPr lang="es-ES" dirty="0">
                <a:latin typeface="Calibri" panose="020F0502020204030204" pitchFamily="34" charset="0"/>
                <a:ea typeface="Calibri" panose="020F0502020204030204" pitchFamily="34" charset="0"/>
                <a:cs typeface="Times New Roman" panose="02020603050405020304" pitchFamily="18" charset="0"/>
              </a:rPr>
              <a:t> se agrega una nueva clase para mostrar los errores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64</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Luego en la capa de presentación se referencia al componente de sistema </a:t>
            </a:r>
            <a:r>
              <a:rPr lang="es-ES" dirty="0" err="1">
                <a:latin typeface="Calibri" panose="020F0502020204030204" pitchFamily="34" charset="0"/>
                <a:ea typeface="Calibri" panose="020F0502020204030204" pitchFamily="34" charset="0"/>
                <a:cs typeface="Times New Roman" panose="02020603050405020304" pitchFamily="18" charset="0"/>
              </a:rPr>
              <a:t>DataAnnotacions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27C78B54-D20D-164B-CACA-81B89ADC95AD}"/>
              </a:ext>
            </a:extLst>
          </p:cNvPr>
          <p:cNvPicPr>
            <a:picLocks noChangeAspect="1"/>
          </p:cNvPicPr>
          <p:nvPr/>
        </p:nvPicPr>
        <p:blipFill>
          <a:blip r:embed="rId2"/>
          <a:stretch>
            <a:fillRect/>
          </a:stretch>
        </p:blipFill>
        <p:spPr>
          <a:xfrm>
            <a:off x="4968353" y="1997710"/>
            <a:ext cx="3181872" cy="221698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76BB9510-B620-0EA6-206B-35157B84A27C}"/>
              </a:ext>
            </a:extLst>
          </p:cNvPr>
          <p:cNvPicPr>
            <a:picLocks noChangeAspect="1"/>
          </p:cNvPicPr>
          <p:nvPr/>
        </p:nvPicPr>
        <p:blipFill>
          <a:blip r:embed="rId3"/>
          <a:stretch>
            <a:fillRect/>
          </a:stretch>
        </p:blipFill>
        <p:spPr>
          <a:xfrm>
            <a:off x="5123758" y="4514376"/>
            <a:ext cx="2871062" cy="1960761"/>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4122331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Luego se define la librería</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65</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codifica la clase creada</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E3BB4B42-DDB1-6C48-3DE9-F81B3EF60369}"/>
              </a:ext>
            </a:extLst>
          </p:cNvPr>
          <p:cNvPicPr>
            <a:picLocks noChangeAspect="1"/>
          </p:cNvPicPr>
          <p:nvPr/>
        </p:nvPicPr>
        <p:blipFill>
          <a:blip r:embed="rId2"/>
          <a:stretch>
            <a:fillRect/>
          </a:stretch>
        </p:blipFill>
        <p:spPr>
          <a:xfrm>
            <a:off x="4386953" y="2789672"/>
            <a:ext cx="3857625" cy="33337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a:extLst>
              <a:ext uri="{FF2B5EF4-FFF2-40B4-BE49-F238E27FC236}">
                <a16:creationId xmlns:a16="http://schemas.microsoft.com/office/drawing/2014/main" id="{58D844AB-1891-E76E-8CB5-721529D22493}"/>
              </a:ext>
            </a:extLst>
          </p:cNvPr>
          <p:cNvPicPr>
            <a:picLocks noChangeAspect="1"/>
          </p:cNvPicPr>
          <p:nvPr/>
        </p:nvPicPr>
        <p:blipFill>
          <a:blip r:embed="rId3"/>
          <a:stretch>
            <a:fillRect/>
          </a:stretch>
        </p:blipFill>
        <p:spPr>
          <a:xfrm>
            <a:off x="4559195" y="3532505"/>
            <a:ext cx="3547110" cy="296037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774363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2932972"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cambian los métodos de los botones</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66</a:t>
            </a:fld>
            <a:endParaRPr lang="en-US" sz="2800" dirty="0">
              <a:solidFill>
                <a:schemeClr val="bg1"/>
              </a:solidFill>
            </a:endParaRPr>
          </a:p>
        </p:txBody>
      </p:sp>
      <p:sp>
        <p:nvSpPr>
          <p:cNvPr id="8" name="Marcador de contenido 2">
            <a:extLst>
              <a:ext uri="{FF2B5EF4-FFF2-40B4-BE49-F238E27FC236}">
                <a16:creationId xmlns:a16="http://schemas.microsoft.com/office/drawing/2014/main" id="{E91A7E1F-F784-29F8-5C2B-D2EDDF9DF34E}"/>
              </a:ext>
            </a:extLst>
          </p:cNvPr>
          <p:cNvSpPr txBox="1">
            <a:spLocks/>
          </p:cNvSpPr>
          <p:nvPr/>
        </p:nvSpPr>
        <p:spPr>
          <a:xfrm>
            <a:off x="581193" y="4214693"/>
            <a:ext cx="2932972" cy="17996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lnSpc>
                <a:spcPct val="115000"/>
              </a:lnSpc>
              <a:spcAft>
                <a:spcPts val="1000"/>
              </a:spcAft>
              <a:buFont typeface="Wingdings 2" panose="05020102010507070707" pitchFamily="18" charset="2"/>
              <a:buNone/>
            </a:pPr>
            <a:r>
              <a:rPr lang="es-ES" dirty="0">
                <a:latin typeface="Calibri" panose="020F0502020204030204" pitchFamily="34" charset="0"/>
                <a:ea typeface="Calibri" panose="020F0502020204030204" pitchFamily="34" charset="0"/>
                <a:cs typeface="Times New Roman" panose="02020603050405020304" pitchFamily="18" charset="0"/>
              </a:rPr>
              <a:t>Se crea el método </a:t>
            </a:r>
            <a:r>
              <a:rPr lang="es-ES" dirty="0" err="1">
                <a:latin typeface="Calibri" panose="020F0502020204030204" pitchFamily="34" charset="0"/>
                <a:ea typeface="Calibri" panose="020F0502020204030204" pitchFamily="34" charset="0"/>
                <a:cs typeface="Times New Roman" panose="02020603050405020304" pitchFamily="18" charset="0"/>
              </a:rPr>
              <a:t>Restart</a:t>
            </a:r>
            <a:r>
              <a:rPr lang="es-ES" dirty="0">
                <a:latin typeface="Calibri" panose="020F0502020204030204" pitchFamily="34" charset="0"/>
                <a:ea typeface="Calibri" panose="020F0502020204030204" pitchFamily="34" charset="0"/>
                <a:cs typeface="Times New Roman" panose="02020603050405020304" pitchFamily="18" charset="0"/>
              </a:rPr>
              <a:t> para borrar los campos</a:t>
            </a:r>
            <a:endParaRPr lang="es-EC"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descr="Texto&#10;&#10;Descripción generada automáticamente">
            <a:extLst>
              <a:ext uri="{FF2B5EF4-FFF2-40B4-BE49-F238E27FC236}">
                <a16:creationId xmlns:a16="http://schemas.microsoft.com/office/drawing/2014/main" id="{566ECD8C-7225-68C6-39EE-585B33231BD1}"/>
              </a:ext>
            </a:extLst>
          </p:cNvPr>
          <p:cNvPicPr>
            <a:picLocks noChangeAspect="1"/>
          </p:cNvPicPr>
          <p:nvPr/>
        </p:nvPicPr>
        <p:blipFill>
          <a:blip r:embed="rId2"/>
          <a:stretch>
            <a:fillRect/>
          </a:stretch>
        </p:blipFill>
        <p:spPr>
          <a:xfrm>
            <a:off x="5102261" y="2267902"/>
            <a:ext cx="3074633" cy="1715583"/>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4" name="Imagen 3" descr="Texto&#10;&#10;Descripción generada automáticamente">
            <a:extLst>
              <a:ext uri="{FF2B5EF4-FFF2-40B4-BE49-F238E27FC236}">
                <a16:creationId xmlns:a16="http://schemas.microsoft.com/office/drawing/2014/main" id="{55CBC3FD-2C19-069B-556E-8CA01DF20468}"/>
              </a:ext>
            </a:extLst>
          </p:cNvPr>
          <p:cNvPicPr>
            <a:picLocks noChangeAspect="1"/>
          </p:cNvPicPr>
          <p:nvPr/>
        </p:nvPicPr>
        <p:blipFill>
          <a:blip r:embed="rId3"/>
          <a:stretch>
            <a:fillRect/>
          </a:stretch>
        </p:blipFill>
        <p:spPr>
          <a:xfrm>
            <a:off x="5749416" y="4533985"/>
            <a:ext cx="1780322" cy="116108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956235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a:t>
            </a:r>
            <a:r>
              <a:rPr lang="es-ES" sz="2400" dirty="0" err="1"/>
              <a:t>pr</a:t>
            </a:r>
            <a:r>
              <a:rPr lang="es-EC" sz="2400" dirty="0" err="1"/>
              <a:t>áctica</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7909664" cy="17996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codifica el botón </a:t>
            </a:r>
            <a:r>
              <a:rPr lang="es-ES" dirty="0" err="1">
                <a:latin typeface="Calibri" panose="020F0502020204030204" pitchFamily="34" charset="0"/>
                <a:ea typeface="Calibri" panose="020F0502020204030204" pitchFamily="34" charset="0"/>
                <a:cs typeface="Times New Roman" panose="02020603050405020304" pitchFamily="18" charset="0"/>
              </a:rPr>
              <a:t>Remove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67</a:t>
            </a:fld>
            <a:endParaRPr lang="en-US" sz="2800" dirty="0">
              <a:solidFill>
                <a:schemeClr val="bg1"/>
              </a:solidFill>
            </a:endParaRPr>
          </a:p>
        </p:txBody>
      </p:sp>
      <p:pic>
        <p:nvPicPr>
          <p:cNvPr id="3" name="Imagen 2" descr="Texto&#10;&#10;Descripción generada automáticamente">
            <a:extLst>
              <a:ext uri="{FF2B5EF4-FFF2-40B4-BE49-F238E27FC236}">
                <a16:creationId xmlns:a16="http://schemas.microsoft.com/office/drawing/2014/main" id="{4BF09C71-3659-D43B-8347-2AE0228B821C}"/>
              </a:ext>
            </a:extLst>
          </p:cNvPr>
          <p:cNvPicPr>
            <a:picLocks noChangeAspect="1"/>
          </p:cNvPicPr>
          <p:nvPr/>
        </p:nvPicPr>
        <p:blipFill>
          <a:blip r:embed="rId2"/>
          <a:stretch>
            <a:fillRect/>
          </a:stretch>
        </p:blipFill>
        <p:spPr>
          <a:xfrm>
            <a:off x="2523580" y="3777996"/>
            <a:ext cx="4271010" cy="1941195"/>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348030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EJECUCION</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21936" cy="14567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prueba los cambios del botón eliminar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68</a:t>
            </a:fld>
            <a:endParaRPr lang="en-US" sz="2800" dirty="0">
              <a:solidFill>
                <a:schemeClr val="bg1"/>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766DFE91-401D-7777-A430-9A59E7590FBA}"/>
              </a:ext>
            </a:extLst>
          </p:cNvPr>
          <p:cNvPicPr>
            <a:picLocks noChangeAspect="1"/>
          </p:cNvPicPr>
          <p:nvPr/>
        </p:nvPicPr>
        <p:blipFill>
          <a:blip r:embed="rId2"/>
          <a:stretch>
            <a:fillRect/>
          </a:stretch>
        </p:blipFill>
        <p:spPr>
          <a:xfrm>
            <a:off x="561574" y="3947143"/>
            <a:ext cx="2349772" cy="109217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8" name="Imagen 7" descr="Interfaz de usuario gráfica, Aplicación&#10;&#10;Descripción generada automáticamente">
            <a:extLst>
              <a:ext uri="{FF2B5EF4-FFF2-40B4-BE49-F238E27FC236}">
                <a16:creationId xmlns:a16="http://schemas.microsoft.com/office/drawing/2014/main" id="{B13E01FF-9180-F317-5EF4-2B1709EBE130}"/>
              </a:ext>
            </a:extLst>
          </p:cNvPr>
          <p:cNvPicPr>
            <a:picLocks noChangeAspect="1"/>
          </p:cNvPicPr>
          <p:nvPr/>
        </p:nvPicPr>
        <p:blipFill>
          <a:blip r:embed="rId3"/>
          <a:stretch>
            <a:fillRect/>
          </a:stretch>
        </p:blipFill>
        <p:spPr>
          <a:xfrm>
            <a:off x="3529176" y="3947143"/>
            <a:ext cx="2403536" cy="111285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Imagen 8" descr="Interfaz de usuario gráfica&#10;&#10;Descripción generada automáticamente">
            <a:extLst>
              <a:ext uri="{FF2B5EF4-FFF2-40B4-BE49-F238E27FC236}">
                <a16:creationId xmlns:a16="http://schemas.microsoft.com/office/drawing/2014/main" id="{4A69B6BC-0AE2-D2CB-1163-09DB3A94D4E1}"/>
              </a:ext>
            </a:extLst>
          </p:cNvPr>
          <p:cNvPicPr>
            <a:picLocks noChangeAspect="1"/>
          </p:cNvPicPr>
          <p:nvPr/>
        </p:nvPicPr>
        <p:blipFill>
          <a:blip r:embed="rId4"/>
          <a:stretch>
            <a:fillRect/>
          </a:stretch>
        </p:blipFill>
        <p:spPr>
          <a:xfrm>
            <a:off x="6346950" y="3947143"/>
            <a:ext cx="2408017" cy="111491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208365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EJECUCION</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21936" cy="14567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Se prueban los cambios del botón editar</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69</a:t>
            </a:fld>
            <a:endParaRPr lang="en-US" sz="2800" dirty="0">
              <a:solidFill>
                <a:schemeClr val="bg1"/>
              </a:solidFill>
            </a:endParaRPr>
          </a:p>
        </p:txBody>
      </p:sp>
      <p:pic>
        <p:nvPicPr>
          <p:cNvPr id="14" name="Imagen 13" descr="Interfaz de usuario gráfica&#10;&#10;Descripción generada automáticamente">
            <a:extLst>
              <a:ext uri="{FF2B5EF4-FFF2-40B4-BE49-F238E27FC236}">
                <a16:creationId xmlns:a16="http://schemas.microsoft.com/office/drawing/2014/main" id="{E3800618-2FB0-6154-AE49-8845213A96EA}"/>
              </a:ext>
            </a:extLst>
          </p:cNvPr>
          <p:cNvPicPr>
            <a:picLocks noChangeAspect="1"/>
          </p:cNvPicPr>
          <p:nvPr/>
        </p:nvPicPr>
        <p:blipFill>
          <a:blip r:embed="rId2"/>
          <a:stretch>
            <a:fillRect/>
          </a:stretch>
        </p:blipFill>
        <p:spPr>
          <a:xfrm>
            <a:off x="347971" y="3533702"/>
            <a:ext cx="2661250" cy="1236122"/>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5" name="Imagen 14" descr="Interfaz de usuario gráfica&#10;&#10;Descripción generada automáticamente">
            <a:extLst>
              <a:ext uri="{FF2B5EF4-FFF2-40B4-BE49-F238E27FC236}">
                <a16:creationId xmlns:a16="http://schemas.microsoft.com/office/drawing/2014/main" id="{66B8029E-5C68-76F1-7560-EFF7DF510DF0}"/>
              </a:ext>
            </a:extLst>
          </p:cNvPr>
          <p:cNvPicPr>
            <a:picLocks noChangeAspect="1"/>
          </p:cNvPicPr>
          <p:nvPr/>
        </p:nvPicPr>
        <p:blipFill>
          <a:blip r:embed="rId3"/>
          <a:stretch>
            <a:fillRect/>
          </a:stretch>
        </p:blipFill>
        <p:spPr>
          <a:xfrm>
            <a:off x="2100625" y="5206047"/>
            <a:ext cx="2549548" cy="118286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6" name="Imagen 15" descr="Interfaz de usuario gráfica&#10;&#10;Descripción generada automáticamente">
            <a:extLst>
              <a:ext uri="{FF2B5EF4-FFF2-40B4-BE49-F238E27FC236}">
                <a16:creationId xmlns:a16="http://schemas.microsoft.com/office/drawing/2014/main" id="{67A89D17-E736-53D8-327D-BED3B564D09C}"/>
              </a:ext>
            </a:extLst>
          </p:cNvPr>
          <p:cNvPicPr>
            <a:picLocks noChangeAspect="1"/>
          </p:cNvPicPr>
          <p:nvPr/>
        </p:nvPicPr>
        <p:blipFill>
          <a:blip r:embed="rId4"/>
          <a:stretch>
            <a:fillRect/>
          </a:stretch>
        </p:blipFill>
        <p:spPr>
          <a:xfrm>
            <a:off x="4214450" y="3533703"/>
            <a:ext cx="2561754" cy="1184710"/>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17" name="Imagen 16" descr="Interfaz de usuario gráfica, Aplicación&#10;&#10;Descripción generada automáticamente">
            <a:extLst>
              <a:ext uri="{FF2B5EF4-FFF2-40B4-BE49-F238E27FC236}">
                <a16:creationId xmlns:a16="http://schemas.microsoft.com/office/drawing/2014/main" id="{09A73B82-642B-6F7A-FB83-08674A4BA712}"/>
              </a:ext>
            </a:extLst>
          </p:cNvPr>
          <p:cNvPicPr>
            <a:picLocks noChangeAspect="1"/>
          </p:cNvPicPr>
          <p:nvPr/>
        </p:nvPicPr>
        <p:blipFill>
          <a:blip r:embed="rId5"/>
          <a:stretch>
            <a:fillRect/>
          </a:stretch>
        </p:blipFill>
        <p:spPr>
          <a:xfrm>
            <a:off x="6096000" y="5112381"/>
            <a:ext cx="2588755" cy="118729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3715363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a:bodyPr>
          <a:lstStyle/>
          <a:p>
            <a:pPr marL="0" marR="0" indent="0">
              <a:lnSpc>
                <a:spcPct val="115000"/>
              </a:lnSpc>
              <a:spcBef>
                <a:spcPts val="0"/>
              </a:spcBef>
              <a:spcAft>
                <a:spcPts val="1000"/>
              </a:spcAft>
              <a:buNone/>
            </a:pPr>
            <a:r>
              <a:rPr lang="es-ES" dirty="0">
                <a:solidFill>
                  <a:schemeClr val="tx1"/>
                </a:solidFill>
              </a:rPr>
              <a:t>HISTORIA Y EVOLUCIÓN DE ARQUITECTURA EN CAPAS</a:t>
            </a:r>
          </a:p>
          <a:p>
            <a:pPr marL="0" marR="0" indent="0">
              <a:lnSpc>
                <a:spcPct val="115000"/>
              </a:lnSpc>
              <a:spcBef>
                <a:spcPts val="0"/>
              </a:spcBef>
              <a:spcAft>
                <a:spcPts val="1000"/>
              </a:spcAft>
              <a:buNone/>
            </a:pPr>
            <a:r>
              <a:rPr lang="es-ES" dirty="0">
                <a:solidFill>
                  <a:schemeClr val="tx1"/>
                </a:solidFill>
              </a:rPr>
              <a:t>Posteriormente, la arquitectura de capas se utilizó en el diseño de sistemas de bases de datos. En este caso, la capa más baja de la arquitectura correspondía al motor de almacenamiento de la base de datos, mientras que las capas superiores se encargaban de la gestión de consultas y la presentación de resultados.</a:t>
            </a:r>
          </a:p>
          <a:p>
            <a:pPr marL="0" marR="0" indent="0">
              <a:lnSpc>
                <a:spcPct val="115000"/>
              </a:lnSpc>
              <a:spcBef>
                <a:spcPts val="0"/>
              </a:spcBef>
              <a:spcAft>
                <a:spcPts val="1000"/>
              </a:spcAft>
              <a:buNone/>
            </a:pPr>
            <a:r>
              <a:rPr lang="es-ES" dirty="0">
                <a:solidFill>
                  <a:schemeClr val="tx1"/>
                </a:solidFill>
              </a:rPr>
              <a:t>Con el desarrollo de los sistemas distribuidos, la arquitectura de capas ha sido aplicada en el diseño de sistemas cliente-servidor y en la web. En estos casos, la capa de presentación corresponde al cliente, mientras que la capa de aplicación y la capa de datos se encuentran en el servidor. Esta arquitectura ha permitido la separación de las tareas de presentación y lógica de negocio, lo que facilita la evolución y el mantenimiento del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a:t>
            </a:fld>
            <a:endParaRPr lang="en-US" sz="2800" dirty="0">
              <a:solidFill>
                <a:schemeClr val="bg1"/>
              </a:solidFill>
            </a:endParaRPr>
          </a:p>
        </p:txBody>
      </p:sp>
    </p:spTree>
    <p:extLst>
      <p:ext uri="{BB962C8B-B14F-4D97-AF65-F5344CB8AC3E}">
        <p14:creationId xmlns:p14="http://schemas.microsoft.com/office/powerpoint/2010/main" val="451700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noAutofit/>
          </a:bodyPr>
          <a:lstStyle/>
          <a:p>
            <a:r>
              <a:rPr lang="es-ES" sz="2400" dirty="0"/>
              <a:t>4	Parte pr</a:t>
            </a:r>
            <a:r>
              <a:rPr lang="es-EC" sz="2400" dirty="0"/>
              <a:t>áctica</a:t>
            </a:r>
            <a:br>
              <a:rPr lang="es-EC" sz="2400" dirty="0"/>
            </a:br>
            <a:r>
              <a:rPr lang="es-EC" sz="2400" dirty="0"/>
              <a:t>4.2	EJECUCION</a:t>
            </a:r>
            <a:endParaRPr lang="es-ES" sz="2400"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6"/>
            <a:ext cx="8121936" cy="1456764"/>
          </a:xfrm>
        </p:spPr>
        <p:txBody>
          <a:bodyPr>
            <a:normAutofit/>
          </a:bodyPr>
          <a:lstStyle/>
          <a:p>
            <a:pPr marL="0" lvl="0" indent="0" algn="just">
              <a:lnSpc>
                <a:spcPct val="115000"/>
              </a:lnSpc>
              <a:spcAft>
                <a:spcPts val="1000"/>
              </a:spcAft>
              <a:buNone/>
            </a:pPr>
            <a:r>
              <a:rPr lang="es-ES" dirty="0">
                <a:latin typeface="Calibri" panose="020F0502020204030204" pitchFamily="34" charset="0"/>
                <a:ea typeface="Calibri" panose="020F0502020204030204" pitchFamily="34" charset="0"/>
                <a:cs typeface="Times New Roman" panose="02020603050405020304" pitchFamily="18" charset="0"/>
              </a:rPr>
              <a:t>Prueba botón nuevo</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70</a:t>
            </a:fld>
            <a:endParaRPr lang="en-US" sz="2800" dirty="0">
              <a:solidFill>
                <a:schemeClr val="bg1"/>
              </a:solidFill>
            </a:endParaRPr>
          </a:p>
        </p:txBody>
      </p:sp>
      <p:pic>
        <p:nvPicPr>
          <p:cNvPr id="4" name="Imagen 3" descr="Interfaz de usuario gráfica&#10;&#10;Descripción generada automáticamente">
            <a:extLst>
              <a:ext uri="{FF2B5EF4-FFF2-40B4-BE49-F238E27FC236}">
                <a16:creationId xmlns:a16="http://schemas.microsoft.com/office/drawing/2014/main" id="{8C963BC3-FFC2-32C2-81DC-05862D8ABFF1}"/>
              </a:ext>
            </a:extLst>
          </p:cNvPr>
          <p:cNvPicPr>
            <a:picLocks noChangeAspect="1"/>
          </p:cNvPicPr>
          <p:nvPr/>
        </p:nvPicPr>
        <p:blipFill>
          <a:blip r:embed="rId2"/>
          <a:stretch>
            <a:fillRect/>
          </a:stretch>
        </p:blipFill>
        <p:spPr>
          <a:xfrm>
            <a:off x="475899" y="3314248"/>
            <a:ext cx="2705653" cy="1257528"/>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8" name="Imagen 7" descr="Interfaz de usuario gráfica, Aplicación&#10;&#10;Descripción generada automáticamente">
            <a:extLst>
              <a:ext uri="{FF2B5EF4-FFF2-40B4-BE49-F238E27FC236}">
                <a16:creationId xmlns:a16="http://schemas.microsoft.com/office/drawing/2014/main" id="{F9071789-38CB-0D7E-B36B-20E0A595D420}"/>
              </a:ext>
            </a:extLst>
          </p:cNvPr>
          <p:cNvPicPr>
            <a:picLocks noChangeAspect="1"/>
          </p:cNvPicPr>
          <p:nvPr/>
        </p:nvPicPr>
        <p:blipFill>
          <a:blip r:embed="rId3"/>
          <a:stretch>
            <a:fillRect/>
          </a:stretch>
        </p:blipFill>
        <p:spPr>
          <a:xfrm>
            <a:off x="2977597" y="5021769"/>
            <a:ext cx="2816697" cy="1496189"/>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pic>
        <p:nvPicPr>
          <p:cNvPr id="9" name="Imagen 8" descr="Interfaz de usuario gráfica&#10;&#10;Descripción generada automáticamente">
            <a:extLst>
              <a:ext uri="{FF2B5EF4-FFF2-40B4-BE49-F238E27FC236}">
                <a16:creationId xmlns:a16="http://schemas.microsoft.com/office/drawing/2014/main" id="{1503CE7A-A3EF-39F7-27F4-B1539D524555}"/>
              </a:ext>
            </a:extLst>
          </p:cNvPr>
          <p:cNvPicPr>
            <a:picLocks noChangeAspect="1"/>
          </p:cNvPicPr>
          <p:nvPr/>
        </p:nvPicPr>
        <p:blipFill>
          <a:blip r:embed="rId4"/>
          <a:stretch>
            <a:fillRect/>
          </a:stretch>
        </p:blipFill>
        <p:spPr>
          <a:xfrm>
            <a:off x="5722767" y="3290796"/>
            <a:ext cx="2980362" cy="1377687"/>
          </a:xfrm>
          <a:prstGeom prst="rect">
            <a:avLst/>
          </a:prstGeom>
          <a:ln w="88900" cap="sq" cmpd="thickThin" algn="ctr">
            <a:solidFill>
              <a:srgbClr val="000000"/>
            </a:solidFill>
            <a:prstDash val="solid"/>
            <a:miter lim="800000"/>
            <a:headEnd type="none" w="med" len="med"/>
            <a:tailEnd type="none" w="med" len="med"/>
          </a:ln>
          <a:effectLst>
            <a:innerShdw blurRad="76200">
              <a:srgbClr val="000000"/>
            </a:innerShdw>
          </a:effectLst>
        </p:spPr>
      </p:pic>
    </p:spTree>
    <p:extLst>
      <p:ext uri="{BB962C8B-B14F-4D97-AF65-F5344CB8AC3E}">
        <p14:creationId xmlns:p14="http://schemas.microsoft.com/office/powerpoint/2010/main" val="1699073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894114"/>
            <a:ext cx="8176728" cy="4867941"/>
          </a:xfrm>
        </p:spPr>
        <p:txBody>
          <a:bodyPr>
            <a:normAutofit lnSpcReduction="10000"/>
          </a:bodyPr>
          <a:lstStyle/>
          <a:p>
            <a:r>
              <a:rPr lang="es-ES" dirty="0">
                <a:solidFill>
                  <a:schemeClr val="tx1"/>
                </a:solidFill>
              </a:rPr>
              <a:t>La arquitectura en capas es un modelo de diseño de software ampliamente utilizado debido a su capacidad para separar las diferentes funcionalidades de una aplicación en capas independientes y comunicarlas a través de interfaces definidas.</a:t>
            </a:r>
          </a:p>
          <a:p>
            <a:r>
              <a:rPr lang="es-ES" dirty="0">
                <a:solidFill>
                  <a:schemeClr val="tx1"/>
                </a:solidFill>
              </a:rPr>
              <a:t>Al dividir la aplicación en capas, cada capa puede ser desarrollada, probada y mantenido de manera independiente, lo que facilita la escalabilidad y la modularidad del software. Además, esta arquitectura proporciona una mayor flexibilidad y capacidad de prueba, lo que ayuda a los equipos de desarrollo a identificar y solucionar problemas de manera más rápida y eficiente.</a:t>
            </a:r>
          </a:p>
          <a:p>
            <a:r>
              <a:rPr lang="es-ES" dirty="0">
                <a:solidFill>
                  <a:schemeClr val="tx1"/>
                </a:solidFill>
              </a:rPr>
              <a:t>La arquitectura en capas también puede presentar desafíos, como la necesidad de coordinar la comunicación entre las diferentes capas y mantener la coherencia de los datos en toda la aplicación. Además, en aplicaciones muy complejas, puede ser difícil definir claramente las responsabilidades de cada capa y mantener la separación adecuada entre ellas.</a:t>
            </a:r>
          </a:p>
          <a:p>
            <a:r>
              <a:rPr lang="es-ES" dirty="0">
                <a:solidFill>
                  <a:schemeClr val="tx1"/>
                </a:solidFill>
              </a:rPr>
              <a:t>La arquitectura en capas es una herramienta poderosa para el diseño de software, pero su implementación efectiva requiere un enfoque cuidadoso y un buen conocimiento de las necesidades y objetivos específicos de la aplicación en cuestión.</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Marcador de contenido 2">
            <a:extLst>
              <a:ext uri="{FF2B5EF4-FFF2-40B4-BE49-F238E27FC236}">
                <a16:creationId xmlns:a16="http://schemas.microsoft.com/office/drawing/2014/main" id="{EF0627AA-F8F5-1C21-C27C-2AC8ED23063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4" name="Marcador de número de diapositiva 3">
            <a:extLst>
              <a:ext uri="{FF2B5EF4-FFF2-40B4-BE49-F238E27FC236}">
                <a16:creationId xmlns:a16="http://schemas.microsoft.com/office/drawing/2014/main" id="{8436CCB8-2E3B-C8A9-FD87-8E1F87554E87}"/>
              </a:ext>
            </a:extLst>
          </p:cNvPr>
          <p:cNvSpPr>
            <a:spLocks noGrp="1"/>
          </p:cNvSpPr>
          <p:nvPr>
            <p:ph type="sldNum" sz="quarter" idx="12"/>
          </p:nvPr>
        </p:nvSpPr>
        <p:spPr>
          <a:xfrm>
            <a:off x="11130782" y="6396930"/>
            <a:ext cx="1052508" cy="365125"/>
          </a:xfrm>
        </p:spPr>
        <p:txBody>
          <a:bodyPr vert="horz" lIns="91440" tIns="45720" rIns="91440" bIns="45720" rtlCol="0" anchor="ctr"/>
          <a:lstStyle/>
          <a:p>
            <a:fld id="{D57F1E4F-1CFF-5643-939E-217C01CDF565}" type="slidenum">
              <a:rPr lang="en-US" sz="2800" smtClean="0">
                <a:solidFill>
                  <a:schemeClr val="bg1"/>
                </a:solidFill>
              </a:rPr>
              <a:pPr/>
              <a:t>71</a:t>
            </a:fld>
            <a:endParaRPr lang="en-US" sz="2800" dirty="0">
              <a:solidFill>
                <a:schemeClr val="bg1"/>
              </a:solidFill>
            </a:endParaRPr>
          </a:p>
        </p:txBody>
      </p:sp>
    </p:spTree>
    <p:extLst>
      <p:ext uri="{BB962C8B-B14F-4D97-AF65-F5344CB8AC3E}">
        <p14:creationId xmlns:p14="http://schemas.microsoft.com/office/powerpoint/2010/main" val="575540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fontScale="85000" lnSpcReduction="20000"/>
          </a:bodyPr>
          <a:lstStyle/>
          <a:p>
            <a:pPr algn="just"/>
            <a:r>
              <a:rPr lang="es-ES" dirty="0">
                <a:solidFill>
                  <a:schemeClr val="tx1"/>
                </a:solidFill>
              </a:rPr>
              <a:t>Es importante definir claramente las responsabilidades de cada capa y mantener la separación adecuada entre ellas. Esto evitará problemas de dependencia y permitirá una mayor modularidad y flexibilidad en el diseño de la aplicación.</a:t>
            </a:r>
          </a:p>
          <a:p>
            <a:pPr algn="just"/>
            <a:r>
              <a:rPr lang="es-ES" dirty="0">
                <a:solidFill>
                  <a:schemeClr val="tx1"/>
                </a:solidFill>
              </a:rPr>
              <a:t>Las interfaces entre las capas deben ser claras y bien definidas para evitar confusiones y problemas de comunicación entre las diferentes capas. Las interfaces también deben ser lo suficientemente flexibles para permitir cambios y actualizaciones futuras sin afectar el funcionamiento de la aplicación.</a:t>
            </a:r>
          </a:p>
          <a:p>
            <a:pPr algn="just"/>
            <a:r>
              <a:rPr lang="es-ES" dirty="0">
                <a:solidFill>
                  <a:schemeClr val="tx1"/>
                </a:solidFill>
              </a:rPr>
              <a:t>La arquitectura en capas puede ser escalable y permitir una mayor capacidad de prueba, pero también puede afectar el rendimiento de la aplicación. Es importante tener en cuenta el rendimiento y la escalabilidad desde el principio y diseñar la arquitectura en consecuencia.</a:t>
            </a:r>
          </a:p>
          <a:p>
            <a:pPr algn="just"/>
            <a:r>
              <a:rPr lang="es-ES" dirty="0">
                <a:solidFill>
                  <a:schemeClr val="tx1"/>
                </a:solidFill>
              </a:rPr>
              <a:t>La arquitectura en capas puede ser una buena opción para aplicaciones complejas, pero puede ser excesiva para aplicaciones más simples. Es importante evaluar la complejidad de la aplicación y determinar si la arquitectura en capas es la mejor opción para el diseño de la aplicación.</a:t>
            </a:r>
          </a:p>
          <a:p>
            <a:pPr algn="just"/>
            <a:r>
              <a:rPr lang="es-ES" dirty="0">
                <a:solidFill>
                  <a:schemeClr val="tx1"/>
                </a:solidFill>
              </a:rPr>
              <a:t>Es importante mantener la coherencia de los datos en toda la aplicación para evitar problemas de integridad de datos. Esto puede requerir la implementación de técnicas específicas, como la validación de datos en la capa de acceso a datos y la coordinación adecuada entre las diferentes capas.</a:t>
            </a:r>
          </a:p>
          <a:p>
            <a:pPr algn="just"/>
            <a:r>
              <a:rPr lang="es-ES" dirty="0">
                <a:solidFill>
                  <a:schemeClr val="tx1"/>
                </a:solidFill>
              </a:rPr>
              <a:t>Como con cualquier arquitectura de software, es importante realizar pruebas exhaustivas para garantizar que la aplicación funcione correctamente y cumpla con los requisitos del usuario. Las pruebas deben incluir pruebas unitarias y pruebas de integración entre las diferentes capas de la aplicación.</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72</a:t>
            </a:fld>
            <a:endParaRPr lang="en-US" sz="2800" dirty="0">
              <a:solidFill>
                <a:schemeClr val="bg1"/>
              </a:solidFill>
            </a:endParaRPr>
          </a:p>
        </p:txBody>
      </p:sp>
    </p:spTree>
    <p:extLst>
      <p:ext uri="{BB962C8B-B14F-4D97-AF65-F5344CB8AC3E}">
        <p14:creationId xmlns:p14="http://schemas.microsoft.com/office/powerpoint/2010/main" val="644582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BIBLIOGRAFIA</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fontScale="92500" lnSpcReduction="20000"/>
          </a:bodyPr>
          <a:lstStyle/>
          <a:p>
            <a:pPr algn="just"/>
            <a:r>
              <a:rPr lang="en-US" dirty="0">
                <a:solidFill>
                  <a:schemeClr val="tx1"/>
                </a:solidFill>
              </a:rPr>
              <a:t>[1].	Ramírez, J. (2023). </a:t>
            </a:r>
            <a:r>
              <a:rPr lang="en-US" dirty="0" err="1">
                <a:solidFill>
                  <a:schemeClr val="tx1"/>
                </a:solidFill>
              </a:rPr>
              <a:t>Modelo</a:t>
            </a:r>
            <a:r>
              <a:rPr lang="en-US" dirty="0">
                <a:solidFill>
                  <a:schemeClr val="tx1"/>
                </a:solidFill>
              </a:rPr>
              <a:t> de </a:t>
            </a:r>
            <a:r>
              <a:rPr lang="en-US" dirty="0" err="1">
                <a:solidFill>
                  <a:schemeClr val="tx1"/>
                </a:solidFill>
              </a:rPr>
              <a:t>Arquitectura</a:t>
            </a:r>
            <a:r>
              <a:rPr lang="en-US" dirty="0">
                <a:solidFill>
                  <a:schemeClr val="tx1"/>
                </a:solidFill>
              </a:rPr>
              <a:t> de Software. 46</a:t>
            </a:r>
          </a:p>
          <a:p>
            <a:pPr algn="just"/>
            <a:r>
              <a:rPr lang="en-US" dirty="0">
                <a:solidFill>
                  <a:schemeClr val="tx1"/>
                </a:solidFill>
              </a:rPr>
              <a:t>[2].	Al-</a:t>
            </a:r>
            <a:r>
              <a:rPr lang="en-US" dirty="0" err="1">
                <a:solidFill>
                  <a:schemeClr val="tx1"/>
                </a:solidFill>
              </a:rPr>
              <a:t>Fagih</a:t>
            </a:r>
            <a:r>
              <a:rPr lang="en-US" dirty="0">
                <a:solidFill>
                  <a:schemeClr val="tx1"/>
                </a:solidFill>
              </a:rPr>
              <a:t>, Z., &amp; </a:t>
            </a:r>
            <a:r>
              <a:rPr lang="en-US" dirty="0" err="1">
                <a:solidFill>
                  <a:schemeClr val="tx1"/>
                </a:solidFill>
              </a:rPr>
              <a:t>Aldabbagh</a:t>
            </a:r>
            <a:r>
              <a:rPr lang="en-US" dirty="0">
                <a:solidFill>
                  <a:schemeClr val="tx1"/>
                </a:solidFill>
              </a:rPr>
              <a:t>, A. (2018). A layered architecture model for smart city applications. IEEE Access, 6, 18646-18654.</a:t>
            </a:r>
          </a:p>
          <a:p>
            <a:pPr algn="just"/>
            <a:r>
              <a:rPr lang="en-US" dirty="0">
                <a:solidFill>
                  <a:schemeClr val="tx1"/>
                </a:solidFill>
              </a:rPr>
              <a:t>[3].	</a:t>
            </a:r>
            <a:r>
              <a:rPr lang="en-US" dirty="0" err="1">
                <a:solidFill>
                  <a:schemeClr val="tx1"/>
                </a:solidFill>
              </a:rPr>
              <a:t>Ayoubi</a:t>
            </a:r>
            <a:r>
              <a:rPr lang="en-US" dirty="0">
                <a:solidFill>
                  <a:schemeClr val="tx1"/>
                </a:solidFill>
              </a:rPr>
              <a:t>, R., Ghosh, S., &amp; Pathak, A. (2019). A layered architecture for the internet of things. In 2019 IEEE 5th World Forum on Internet of Things (WF-IoT) (pp. 395-400). IEEE.</a:t>
            </a:r>
          </a:p>
          <a:p>
            <a:pPr algn="just"/>
            <a:r>
              <a:rPr lang="en-US" dirty="0">
                <a:solidFill>
                  <a:schemeClr val="tx1"/>
                </a:solidFill>
              </a:rPr>
              <a:t>[4].	Azim, T., &amp; Kowalczyk, R. (2018). A layered architecture for context-aware computing systems. In Proceedings of the 2018 4th International Conference on Frontiers of Educational Technologies (ICFET 2018) (pp. 283-289). Atlantis Press.</a:t>
            </a:r>
          </a:p>
          <a:p>
            <a:pPr algn="just"/>
            <a:r>
              <a:rPr lang="en-US" dirty="0">
                <a:solidFill>
                  <a:schemeClr val="tx1"/>
                </a:solidFill>
              </a:rPr>
              <a:t>[5].	Bari, M. F., Sharma, R. K., &amp; Riaz, M. (2018). A review of layered architecture and protocol stacks for internet of things (IoT). Journal of Network and Computer Applications, 116, 39-55.</a:t>
            </a:r>
          </a:p>
          <a:p>
            <a:pPr algn="just"/>
            <a:r>
              <a:rPr lang="en-US" dirty="0">
                <a:solidFill>
                  <a:schemeClr val="tx1"/>
                </a:solidFill>
              </a:rPr>
              <a:t>[6].	Gheorghe, L. A., &amp; Gheorghe, C. M. (2020). A layered architecture for distributed systems. In Proceedings of the 2020 8th International Conference on Computers Communications and Control (ICCCC) (pp. 581-586). IEEE.</a:t>
            </a:r>
          </a:p>
          <a:p>
            <a:pPr algn="just"/>
            <a:r>
              <a:rPr lang="en-US" dirty="0">
                <a:solidFill>
                  <a:schemeClr val="tx1"/>
                </a:solidFill>
              </a:rPr>
              <a:t>[7].	Kavi, K. M., &amp; Bhatia, A. K. (2019). A layered architecture for cloud computing: A survey. Journal of Network and Computer Applications, 128, 37-55.</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73</a:t>
            </a:fld>
            <a:endParaRPr lang="en-US" sz="2800" dirty="0">
              <a:solidFill>
                <a:schemeClr val="bg1"/>
              </a:solidFill>
            </a:endParaRPr>
          </a:p>
        </p:txBody>
      </p:sp>
    </p:spTree>
    <p:extLst>
      <p:ext uri="{BB962C8B-B14F-4D97-AF65-F5344CB8AC3E}">
        <p14:creationId xmlns:p14="http://schemas.microsoft.com/office/powerpoint/2010/main" val="3851383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BIBLIOGRAFIA</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1975757"/>
            <a:ext cx="8176728" cy="4798445"/>
          </a:xfrm>
        </p:spPr>
        <p:txBody>
          <a:bodyPr>
            <a:normAutofit/>
          </a:bodyPr>
          <a:lstStyle/>
          <a:p>
            <a:pPr algn="just"/>
            <a:r>
              <a:rPr lang="en-US" dirty="0">
                <a:solidFill>
                  <a:schemeClr val="tx1"/>
                </a:solidFill>
              </a:rPr>
              <a:t>[8].	Khanna, S., Singh, G., &amp; Singh, P. (2021). A layered architecture for edge computing: A review. Journal of Network and Computer Applications, 183, 103042.</a:t>
            </a:r>
          </a:p>
          <a:p>
            <a:pPr algn="just"/>
            <a:r>
              <a:rPr lang="en-US" dirty="0">
                <a:solidFill>
                  <a:schemeClr val="tx1"/>
                </a:solidFill>
              </a:rPr>
              <a:t>[9].	Li, C., Guo, X., &amp; Zhang, Y. (2019). A three-layered architecture for industrial internet of things. IEEE Access, 7, 133366-133375.</a:t>
            </a:r>
          </a:p>
          <a:p>
            <a:pPr algn="just"/>
            <a:r>
              <a:rPr lang="en-US" dirty="0">
                <a:solidFill>
                  <a:schemeClr val="tx1"/>
                </a:solidFill>
              </a:rPr>
              <a:t>[10].	Nguyen, P. T., Nguyen, Q. T., &amp; Nguyen, T. N. (2019). A four-layered architecture for blockchain-based applications. In 2019 IEEE 4th International Conference on Computer and Communication Systems (ICCCS) (pp. 628-633). IEEE.</a:t>
            </a:r>
          </a:p>
          <a:p>
            <a:pPr algn="just"/>
            <a:r>
              <a:rPr lang="en-US" dirty="0">
                <a:solidFill>
                  <a:schemeClr val="tx1"/>
                </a:solidFill>
              </a:rPr>
              <a:t>[11].	Zhang, Q., Li, Y., &amp; Liu, Z. (2019). A layered architecture for blockchain-based supply chain management systems. IEEE Access, 7, 114584-114595.</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Marcador de contenido 2">
            <a:extLst>
              <a:ext uri="{FF2B5EF4-FFF2-40B4-BE49-F238E27FC236}">
                <a16:creationId xmlns:a16="http://schemas.microsoft.com/office/drawing/2014/main" id="{AC081280-BB6D-DAFA-4230-F3B342925962}"/>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4" name="Marcador de número de diapositiva 3">
            <a:extLst>
              <a:ext uri="{FF2B5EF4-FFF2-40B4-BE49-F238E27FC236}">
                <a16:creationId xmlns:a16="http://schemas.microsoft.com/office/drawing/2014/main" id="{753DAC78-439B-B1D0-9DC3-EB373E498791}"/>
              </a:ext>
            </a:extLst>
          </p:cNvPr>
          <p:cNvSpPr>
            <a:spLocks noGrp="1"/>
          </p:cNvSpPr>
          <p:nvPr>
            <p:ph type="sldNum" sz="quarter" idx="12"/>
          </p:nvPr>
        </p:nvSpPr>
        <p:spPr>
          <a:xfrm>
            <a:off x="11084554" y="6409077"/>
            <a:ext cx="1052508" cy="365125"/>
          </a:xfrm>
        </p:spPr>
        <p:txBody>
          <a:bodyPr vert="horz" lIns="91440" tIns="45720" rIns="91440" bIns="45720" rtlCol="0" anchor="ctr"/>
          <a:lstStyle/>
          <a:p>
            <a:fld id="{D57F1E4F-1CFF-5643-939E-217C01CDF565}" type="slidenum">
              <a:rPr lang="en-US" sz="2800" smtClean="0">
                <a:solidFill>
                  <a:schemeClr val="bg1"/>
                </a:solidFill>
              </a:rPr>
              <a:pPr/>
              <a:t>74</a:t>
            </a:fld>
            <a:endParaRPr lang="en-US" sz="2800" dirty="0">
              <a:solidFill>
                <a:schemeClr val="bg1"/>
              </a:solidFill>
            </a:endParaRPr>
          </a:p>
        </p:txBody>
      </p:sp>
    </p:spTree>
    <p:extLst>
      <p:ext uri="{BB962C8B-B14F-4D97-AF65-F5344CB8AC3E}">
        <p14:creationId xmlns:p14="http://schemas.microsoft.com/office/powerpoint/2010/main" val="367060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DEFINICIÓN DE ARQUITECTURA EN CAPAS</a:t>
            </a:r>
          </a:p>
          <a:p>
            <a:pPr marL="0" marR="0" indent="0">
              <a:lnSpc>
                <a:spcPct val="115000"/>
              </a:lnSpc>
              <a:spcBef>
                <a:spcPts val="0"/>
              </a:spcBef>
              <a:spcAft>
                <a:spcPts val="1000"/>
              </a:spcAft>
              <a:buNone/>
            </a:pPr>
            <a:r>
              <a:rPr lang="es-ES" dirty="0">
                <a:solidFill>
                  <a:schemeClr val="tx1"/>
                </a:solidFill>
              </a:rPr>
              <a:t>La arquitectura en capas es un modelo de diseño de software en el que las diferentes funcionalidades de una aplicación se organizan en capas separadas y se comunican entre sí a través de interfaces definidas. Cada capa se centra en una función específica y puede ser desarrollada, probada y mantenido de manera independiente [3].</a:t>
            </a:r>
          </a:p>
          <a:p>
            <a:pPr marL="0" marR="0" indent="0">
              <a:lnSpc>
                <a:spcPct val="115000"/>
              </a:lnSpc>
              <a:spcBef>
                <a:spcPts val="0"/>
              </a:spcBef>
              <a:spcAft>
                <a:spcPts val="1000"/>
              </a:spcAft>
              <a:buNone/>
            </a:pPr>
            <a:r>
              <a:rPr lang="es-ES" dirty="0">
                <a:solidFill>
                  <a:schemeClr val="tx1"/>
                </a:solidFill>
              </a:rPr>
              <a:t>La arquitectura en capas generalmente se divide en tres capas principales:</a:t>
            </a:r>
          </a:p>
          <a:p>
            <a:pPr marL="0" marR="0" indent="0">
              <a:lnSpc>
                <a:spcPct val="115000"/>
              </a:lnSpc>
              <a:spcBef>
                <a:spcPts val="0"/>
              </a:spcBef>
              <a:spcAft>
                <a:spcPts val="1000"/>
              </a:spcAft>
              <a:buNone/>
            </a:pPr>
            <a:r>
              <a:rPr lang="es-ES" dirty="0">
                <a:solidFill>
                  <a:schemeClr val="tx1"/>
                </a:solidFill>
              </a:rPr>
              <a:t>•	Capa de presentación: esta capa es responsable de la interfaz de usuario y la interacción con el usuario final. Aquí se encuentran las páginas web, aplicaciones móviles o cualquier otra interfaz de usuario que interactúa con la aplicación.</a:t>
            </a:r>
          </a:p>
          <a:p>
            <a:pPr marL="0" marR="0" indent="0">
              <a:lnSpc>
                <a:spcPct val="115000"/>
              </a:lnSpc>
              <a:spcBef>
                <a:spcPts val="0"/>
              </a:spcBef>
              <a:spcAft>
                <a:spcPts val="1000"/>
              </a:spcAft>
              <a:buNone/>
            </a:pPr>
            <a:r>
              <a:rPr lang="es-ES" dirty="0">
                <a:solidFill>
                  <a:schemeClr val="tx1"/>
                </a:solidFill>
              </a:rPr>
              <a:t>•	Capa de lógica de negocio: esta capa contiene la lógica de negocio de la aplicación. Aquí se encuentra el código que se encarga de realizar las operaciones y cálculos necesarios para que la aplicación funcione.</a:t>
            </a:r>
          </a:p>
          <a:p>
            <a:pPr marL="0" marR="0" indent="0">
              <a:lnSpc>
                <a:spcPct val="115000"/>
              </a:lnSpc>
              <a:spcBef>
                <a:spcPts val="0"/>
              </a:spcBef>
              <a:spcAft>
                <a:spcPts val="1000"/>
              </a:spcAft>
              <a:buNone/>
            </a:pPr>
            <a:r>
              <a:rPr lang="es-ES" dirty="0">
                <a:solidFill>
                  <a:schemeClr val="tx1"/>
                </a:solidFill>
              </a:rPr>
              <a:t>•	Capa de acceso a datos: esta capa se encarga de acceder a los datos necesarios para que la aplicación funcione. Aquí se encuentran los servidores de bases de datos y otros sistemas de almacenamiento de datos.</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8</a:t>
            </a:fld>
            <a:endParaRPr lang="en-US" sz="2800" dirty="0">
              <a:solidFill>
                <a:schemeClr val="bg1"/>
              </a:solidFill>
            </a:endParaRPr>
          </a:p>
        </p:txBody>
      </p:sp>
    </p:spTree>
    <p:extLst>
      <p:ext uri="{BB962C8B-B14F-4D97-AF65-F5344CB8AC3E}">
        <p14:creationId xmlns:p14="http://schemas.microsoft.com/office/powerpoint/2010/main" val="377331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a:xfrm>
            <a:off x="581192" y="684227"/>
            <a:ext cx="11029616" cy="1013800"/>
          </a:xfrm>
        </p:spPr>
        <p:txBody>
          <a:bodyPr/>
          <a:lstStyle/>
          <a:p>
            <a:r>
              <a:rPr lang="es-ES" dirty="0"/>
              <a:t>3	MARCO TE</a:t>
            </a:r>
            <a:r>
              <a:rPr lang="es-EC" dirty="0"/>
              <a:t>ÓRICO</a:t>
            </a:r>
            <a:br>
              <a:rPr lang="es-EC" dirty="0"/>
            </a:br>
            <a:r>
              <a:rPr lang="es-EC" dirty="0"/>
              <a:t>3.2	ARQUITECTURA EN CAPAS</a:t>
            </a:r>
            <a:endParaRPr lang="es-ES" dirty="0"/>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INTRODUCCIÓN</a:t>
            </a:r>
          </a:p>
          <a:p>
            <a:pPr>
              <a:lnSpc>
                <a:spcPct val="90000"/>
              </a:lnSpc>
            </a:pPr>
            <a:r>
              <a:rPr lang="es-ES" sz="1100" dirty="0">
                <a:solidFill>
                  <a:schemeClr val="bg1"/>
                </a:solidFill>
              </a:rPr>
              <a:t>2	OBJETIVOS</a:t>
            </a:r>
          </a:p>
          <a:p>
            <a:pPr>
              <a:lnSpc>
                <a:spcPct val="90000"/>
              </a:lnSpc>
            </a:pPr>
            <a:r>
              <a:rPr lang="es-ES" sz="1100" dirty="0">
                <a:solidFill>
                  <a:schemeClr val="bg1"/>
                </a:solidFill>
              </a:rPr>
              <a:t>3	MARCO TEÓRICO</a:t>
            </a:r>
          </a:p>
          <a:p>
            <a:pPr lvl="1">
              <a:lnSpc>
                <a:spcPct val="90000"/>
              </a:lnSpc>
            </a:pPr>
            <a:r>
              <a:rPr lang="es-ES" sz="1100" dirty="0">
                <a:solidFill>
                  <a:schemeClr val="bg1"/>
                </a:solidFill>
              </a:rPr>
              <a:t>3.1	C# - SQL SERVER</a:t>
            </a:r>
          </a:p>
          <a:p>
            <a:pPr lvl="1">
              <a:lnSpc>
                <a:spcPct val="90000"/>
              </a:lnSpc>
            </a:pPr>
            <a:r>
              <a:rPr lang="es-ES" sz="1100" dirty="0">
                <a:solidFill>
                  <a:schemeClr val="bg1"/>
                </a:solidFill>
              </a:rPr>
              <a:t>3.2	ARQUITECTURA EN CAPAS</a:t>
            </a:r>
          </a:p>
          <a:p>
            <a:pPr>
              <a:lnSpc>
                <a:spcPct val="90000"/>
              </a:lnSpc>
            </a:pPr>
            <a:r>
              <a:rPr lang="es-ES" sz="1100" dirty="0">
                <a:solidFill>
                  <a:schemeClr val="bg1"/>
                </a:solidFill>
              </a:rPr>
              <a:t>4	PARTE PRACTICA</a:t>
            </a:r>
          </a:p>
          <a:p>
            <a:pPr lvl="1">
              <a:lnSpc>
                <a:spcPct val="90000"/>
              </a:lnSpc>
            </a:pPr>
            <a:r>
              <a:rPr lang="es-ES" sz="1100" dirty="0">
                <a:solidFill>
                  <a:schemeClr val="bg1"/>
                </a:solidFill>
              </a:rPr>
              <a:t>4.1	PARTE PRACTICA</a:t>
            </a:r>
          </a:p>
          <a:p>
            <a:pPr lvl="1">
              <a:lnSpc>
                <a:spcPct val="90000"/>
              </a:lnSpc>
            </a:pPr>
            <a:r>
              <a:rPr lang="es-ES" sz="1100" dirty="0">
                <a:solidFill>
                  <a:schemeClr val="bg1"/>
                </a:solidFill>
              </a:rPr>
              <a:t>4.2	EJECUCION</a:t>
            </a:r>
          </a:p>
          <a:p>
            <a:pPr>
              <a:lnSpc>
                <a:spcPct val="90000"/>
              </a:lnSpc>
            </a:pPr>
            <a:r>
              <a:rPr lang="es-ES" sz="1100" dirty="0">
                <a:solidFill>
                  <a:schemeClr val="bg1"/>
                </a:solidFill>
              </a:rPr>
              <a:t>5	CONCLUSIONES</a:t>
            </a:r>
          </a:p>
          <a:p>
            <a:pPr>
              <a:lnSpc>
                <a:spcPct val="90000"/>
              </a:lnSpc>
            </a:pPr>
            <a:r>
              <a:rPr lang="es-ES" sz="1100" dirty="0">
                <a:solidFill>
                  <a:schemeClr val="bg1"/>
                </a:solidFill>
              </a:rPr>
              <a:t>6	RECOMENDACIONES</a:t>
            </a:r>
          </a:p>
          <a:p>
            <a:pPr>
              <a:lnSpc>
                <a:spcPct val="90000"/>
              </a:lnSpc>
            </a:pPr>
            <a:r>
              <a:rPr lang="es-ES" sz="1100" dirty="0">
                <a:solidFill>
                  <a:schemeClr val="bg1"/>
                </a:solidFill>
              </a:rPr>
              <a:t>7	BIBLIOGRAFIA</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1972235"/>
            <a:ext cx="8536174" cy="4689822"/>
          </a:xfrm>
        </p:spPr>
        <p:txBody>
          <a:bodyPr>
            <a:normAutofit fontScale="92500" lnSpcReduction="20000"/>
          </a:bodyPr>
          <a:lstStyle/>
          <a:p>
            <a:pPr marL="0" marR="0" indent="0">
              <a:lnSpc>
                <a:spcPct val="115000"/>
              </a:lnSpc>
              <a:spcBef>
                <a:spcPts val="0"/>
              </a:spcBef>
              <a:spcAft>
                <a:spcPts val="1000"/>
              </a:spcAft>
              <a:buNone/>
            </a:pPr>
            <a:r>
              <a:rPr lang="es-ES" dirty="0">
                <a:solidFill>
                  <a:schemeClr val="tx1"/>
                </a:solidFill>
              </a:rPr>
              <a:t>PRINCIPIOS DE LA ARQUITECTURA EN CAPAS</a:t>
            </a:r>
          </a:p>
          <a:p>
            <a:pPr marL="0" marR="0" indent="0">
              <a:lnSpc>
                <a:spcPct val="115000"/>
              </a:lnSpc>
              <a:spcBef>
                <a:spcPts val="0"/>
              </a:spcBef>
              <a:spcAft>
                <a:spcPts val="1000"/>
              </a:spcAft>
              <a:buNone/>
            </a:pPr>
            <a:r>
              <a:rPr lang="es-ES" dirty="0">
                <a:solidFill>
                  <a:schemeClr val="tx1"/>
                </a:solidFill>
              </a:rPr>
              <a:t>Los principios fundamentales que rigen la arquitectura en capas de software son:</a:t>
            </a:r>
          </a:p>
          <a:p>
            <a:pPr marL="0" marR="0" indent="0">
              <a:lnSpc>
                <a:spcPct val="115000"/>
              </a:lnSpc>
              <a:spcBef>
                <a:spcPts val="0"/>
              </a:spcBef>
              <a:spcAft>
                <a:spcPts val="1000"/>
              </a:spcAft>
              <a:buNone/>
            </a:pPr>
            <a:r>
              <a:rPr lang="es-ES" dirty="0">
                <a:solidFill>
                  <a:schemeClr val="tx1"/>
                </a:solidFill>
              </a:rPr>
              <a:t>•	Separación de responsabilidades: cada capa tiene una responsabilidad específica y no se entromete en las funciones de otras capas. Esto permite una mayor modularidad y reutilización de código.</a:t>
            </a:r>
          </a:p>
          <a:p>
            <a:pPr marL="0" marR="0" indent="0">
              <a:lnSpc>
                <a:spcPct val="115000"/>
              </a:lnSpc>
              <a:spcBef>
                <a:spcPts val="0"/>
              </a:spcBef>
              <a:spcAft>
                <a:spcPts val="1000"/>
              </a:spcAft>
              <a:buNone/>
            </a:pPr>
            <a:r>
              <a:rPr lang="es-ES" dirty="0">
                <a:solidFill>
                  <a:schemeClr val="tx1"/>
                </a:solidFill>
              </a:rPr>
              <a:t>•	Independencia de tecnología: cada capa debe poder utilizar diferentes tecnologías sin afectar el resto del sistema. Esto permite una mayor flexibilidad en la elección de tecnologías y una mayor adaptabilidad a cambios tecnológicos.</a:t>
            </a:r>
          </a:p>
          <a:p>
            <a:pPr marL="0" marR="0" indent="0">
              <a:lnSpc>
                <a:spcPct val="115000"/>
              </a:lnSpc>
              <a:spcBef>
                <a:spcPts val="0"/>
              </a:spcBef>
              <a:spcAft>
                <a:spcPts val="1000"/>
              </a:spcAft>
              <a:buNone/>
            </a:pPr>
            <a:r>
              <a:rPr lang="es-ES" dirty="0">
                <a:solidFill>
                  <a:schemeClr val="tx1"/>
                </a:solidFill>
              </a:rPr>
              <a:t>•	Comunicación por interfaces: la comunicación entre capas se realiza a través de interfaces bien definidas, lo que permite una mayor interoperabilidad y facilita la integración de nuevas capas.</a:t>
            </a:r>
          </a:p>
          <a:p>
            <a:pPr marL="0" marR="0" indent="0">
              <a:lnSpc>
                <a:spcPct val="115000"/>
              </a:lnSpc>
              <a:spcBef>
                <a:spcPts val="0"/>
              </a:spcBef>
              <a:spcAft>
                <a:spcPts val="1000"/>
              </a:spcAft>
              <a:buNone/>
            </a:pPr>
            <a:r>
              <a:rPr lang="es-ES" dirty="0">
                <a:solidFill>
                  <a:schemeClr val="tx1"/>
                </a:solidFill>
              </a:rPr>
              <a:t>•	Jerarquía de dependencias: cada capa depende únicamente de la capa inmediatamente inferior, lo que reduce la complejidad y facilita el mantenimiento del sistema.</a:t>
            </a:r>
          </a:p>
          <a:p>
            <a:pPr marL="0" marR="0" indent="0">
              <a:lnSpc>
                <a:spcPct val="115000"/>
              </a:lnSpc>
              <a:spcBef>
                <a:spcPts val="0"/>
              </a:spcBef>
              <a:spcAft>
                <a:spcPts val="1000"/>
              </a:spcAft>
              <a:buNone/>
            </a:pPr>
            <a:r>
              <a:rPr lang="es-ES" dirty="0">
                <a:solidFill>
                  <a:schemeClr val="tx1"/>
                </a:solidFill>
              </a:rPr>
              <a:t>•	Centralización del control: la lógica de control se encuentra en las capas superiores del sistema, lo que permite una mayor coherencia y consistencia en el comportamiento del sistema</a:t>
            </a:r>
          </a:p>
        </p:txBody>
      </p:sp>
      <p:sp>
        <p:nvSpPr>
          <p:cNvPr id="7" name="Marcador de número de diapositiva 6">
            <a:extLst>
              <a:ext uri="{FF2B5EF4-FFF2-40B4-BE49-F238E27FC236}">
                <a16:creationId xmlns:a16="http://schemas.microsoft.com/office/drawing/2014/main" id="{BC3F8570-1A97-8ADF-E7FC-60781D60F470}"/>
              </a:ext>
            </a:extLst>
          </p:cNvPr>
          <p:cNvSpPr>
            <a:spLocks noGrp="1"/>
          </p:cNvSpPr>
          <p:nvPr>
            <p:ph type="sldNum" sz="quarter" idx="12"/>
          </p:nvPr>
        </p:nvSpPr>
        <p:spPr>
          <a:xfrm>
            <a:off x="11139492" y="6492875"/>
            <a:ext cx="1052508" cy="365125"/>
          </a:xfrm>
        </p:spPr>
        <p:txBody>
          <a:bodyPr/>
          <a:lstStyle/>
          <a:p>
            <a:fld id="{D57F1E4F-1CFF-5643-939E-217C01CDF565}" type="slidenum">
              <a:rPr lang="en-US" sz="2800" smtClean="0">
                <a:solidFill>
                  <a:schemeClr val="bg1"/>
                </a:solidFill>
              </a:rPr>
              <a:pPr/>
              <a:t>9</a:t>
            </a:fld>
            <a:endParaRPr lang="en-US" sz="2800" dirty="0">
              <a:solidFill>
                <a:schemeClr val="bg1"/>
              </a:solidFill>
            </a:endParaRPr>
          </a:p>
        </p:txBody>
      </p:sp>
    </p:spTree>
    <p:extLst>
      <p:ext uri="{BB962C8B-B14F-4D97-AF65-F5344CB8AC3E}">
        <p14:creationId xmlns:p14="http://schemas.microsoft.com/office/powerpoint/2010/main" val="162179149"/>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TotalTime>
  <Words>9513</Words>
  <Application>Microsoft Office PowerPoint</Application>
  <PresentationFormat>Panorámica</PresentationFormat>
  <Paragraphs>1167</Paragraphs>
  <Slides>74</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74</vt:i4>
      </vt:variant>
    </vt:vector>
  </HeadingPairs>
  <TitlesOfParts>
    <vt:vector size="78" baseType="lpstr">
      <vt:lpstr>Calibri</vt:lpstr>
      <vt:lpstr>Gill Sans MT</vt:lpstr>
      <vt:lpstr>Wingdings 2</vt:lpstr>
      <vt:lpstr>Dividendo</vt:lpstr>
      <vt:lpstr>CRUD C# CAP 6</vt:lpstr>
      <vt:lpstr>Presentación de PowerPoint</vt:lpstr>
      <vt:lpstr>1 Introducción</vt:lpstr>
      <vt:lpstr>2 OBJETIVOS</vt:lpstr>
      <vt:lpstr>3 MARCO TEÓRICO 3.1 PATRONES DE SOFTWARE</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3 MARCO TEÓRICO 3.2 ARQUITECTURA EN CAPAS</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vt:lpstr>
      <vt:lpstr>4 Parte práctica 4.2 EJECUCION</vt:lpstr>
      <vt:lpstr>4 Parte práctica 4.2 EJECUCION</vt:lpstr>
      <vt:lpstr>4 Parte práctica 4.2 EJECUCION</vt:lpstr>
      <vt:lpstr>5 CONCLUSIONES</vt:lpstr>
      <vt:lpstr>6 RECOMENDACIONES</vt:lpstr>
      <vt:lpstr>BIBLIOGRAFIA</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EDISON STEVEN CHINLLE PERALTA</cp:lastModifiedBy>
  <cp:revision>411</cp:revision>
  <dcterms:created xsi:type="dcterms:W3CDTF">2020-07-10T23:33:49Z</dcterms:created>
  <dcterms:modified xsi:type="dcterms:W3CDTF">2023-03-11T18:58:02Z</dcterms:modified>
</cp:coreProperties>
</file>